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firstSlideNum="0"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5143500" cx="9144000"/>
  <p:notesSz cx="6858000" cy="9144000"/>
  <p:embeddedFontLst>
    <p:embeddedFont>
      <p:font typeface="Proxima Nova"/>
      <p:regular r:id="rId37"/>
      <p:bold r:id="rId38"/>
      <p:italic r:id="rId39"/>
      <p:boldItalic r:id="rId40"/>
    </p:embeddedFont>
    <p:embeddedFont>
      <p:font typeface="Proxima Nova Extrabold"/>
      <p:bold r:id="rId41"/>
    </p:embeddedFont>
    <p:embeddedFont>
      <p:font typeface="Proxima Nova Semibold"/>
      <p:regular r:id="rId42"/>
      <p:bold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5" roundtripDataSignature="AMtx7mitoGgmWyfXdRKwDB5lqC/oRhVpg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roximaNova-boldItalic.fntdata"/><Relationship Id="rId20" Type="http://schemas.openxmlformats.org/officeDocument/2006/relationships/slide" Target="slides/slide15.xml"/><Relationship Id="rId42" Type="http://schemas.openxmlformats.org/officeDocument/2006/relationships/font" Target="fonts/ProximaNovaSemibold-regular.fntdata"/><Relationship Id="rId41" Type="http://schemas.openxmlformats.org/officeDocument/2006/relationships/font" Target="fonts/ProximaNovaExtrabold-bold.fntdata"/><Relationship Id="rId22" Type="http://schemas.openxmlformats.org/officeDocument/2006/relationships/slide" Target="slides/slide17.xml"/><Relationship Id="rId44" Type="http://schemas.openxmlformats.org/officeDocument/2006/relationships/font" Target="fonts/ProximaNovaSemibold-boldItalic.fntdata"/><Relationship Id="rId21" Type="http://schemas.openxmlformats.org/officeDocument/2006/relationships/slide" Target="slides/slide16.xml"/><Relationship Id="rId43" Type="http://schemas.openxmlformats.org/officeDocument/2006/relationships/font" Target="fonts/ProximaNovaSemibold-bold.fntdata"/><Relationship Id="rId24" Type="http://schemas.openxmlformats.org/officeDocument/2006/relationships/slide" Target="slides/slide19.xml"/><Relationship Id="rId23" Type="http://schemas.openxmlformats.org/officeDocument/2006/relationships/slide" Target="slides/slide18.xml"/><Relationship Id="rId45" Type="http://customschemas.google.com/relationships/presentationmetadata" Target="meta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ProximaNova-regular.fnt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ProximaNova-italic.fntdata"/><Relationship Id="rId16" Type="http://schemas.openxmlformats.org/officeDocument/2006/relationships/slide" Target="slides/slide11.xml"/><Relationship Id="rId38" Type="http://schemas.openxmlformats.org/officeDocument/2006/relationships/font" Target="fonts/ProximaNova-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9" name="Google Shape;209;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6" name="Google Shape;216;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1" name="Google Shape;261;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Google Shape;285;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47:notes"/>
          <p:cNvSpPr txBox="1"/>
          <p:nvPr>
            <p:ph idx="1" type="body"/>
          </p:nvPr>
        </p:nvSpPr>
        <p:spPr>
          <a:xfrm>
            <a:off x="685800" y="4343400"/>
            <a:ext cx="5486400" cy="4115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t>Page 14 - 15</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 name="Google Shape;11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9"/>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Font typeface="Proxima Nova Extrabold"/>
              <a:buNone/>
              <a:defRPr sz="52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9"/>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Font typeface="Proxima Nova Semibold"/>
              <a:buNone/>
              <a:defRPr sz="2800">
                <a:latin typeface="Proxima Nova Semibold"/>
                <a:ea typeface="Proxima Nova Semibold"/>
                <a:cs typeface="Proxima Nova Semibold"/>
                <a:sym typeface="Proxima Nova Semibold"/>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37"/>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7" name="Google Shape;47;p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 name="Shape 13"/>
        <p:cNvGrpSpPr/>
        <p:nvPr/>
      </p:nvGrpSpPr>
      <p:grpSpPr>
        <a:xfrm>
          <a:off x="0" y="0"/>
          <a:ext cx="0" cy="0"/>
          <a:chOff x="0" y="0"/>
          <a:chExt cx="0" cy="0"/>
        </a:xfrm>
      </p:grpSpPr>
      <p:sp>
        <p:nvSpPr>
          <p:cNvPr id="14" name="Google Shape;14;p38"/>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5" name="Google Shape;15;p38"/>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6" name="Google Shape;16;p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3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9" name="Google Shape;19;p3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Font typeface="Proxima Nova Semibold"/>
              <a:buChar char="●"/>
              <a:defRPr>
                <a:latin typeface="Proxima Nova Semibold"/>
                <a:ea typeface="Proxima Nova Semibold"/>
                <a:cs typeface="Proxima Nova Semibold"/>
                <a:sym typeface="Proxima Nova Semibold"/>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0" name="Google Shape;20;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1" name="Shape 21"/>
        <p:cNvGrpSpPr/>
        <p:nvPr/>
      </p:nvGrpSpPr>
      <p:grpSpPr>
        <a:xfrm>
          <a:off x="0" y="0"/>
          <a:ext cx="0" cy="0"/>
          <a:chOff x="0" y="0"/>
          <a:chExt cx="0" cy="0"/>
        </a:xfrm>
      </p:grpSpPr>
      <p:sp>
        <p:nvSpPr>
          <p:cNvPr id="22" name="Google Shape;22;p3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3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24" name="Google Shape;24;p3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25" name="Google Shape;25;p3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6" name="Google Shape;26;p3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3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33"/>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Font typeface="Proxima Nova Extrabold"/>
              <a:buNone/>
              <a:defRPr sz="3600">
                <a:latin typeface="Proxima Nova Extrabold"/>
                <a:ea typeface="Proxima Nova Extrabold"/>
                <a:cs typeface="Proxima Nova Extrabold"/>
                <a:sym typeface="Proxima Nova Extrabold"/>
              </a:defRPr>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32" name="Google Shape;32;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3" name="Shape 33"/>
        <p:cNvGrpSpPr/>
        <p:nvPr/>
      </p:nvGrpSpPr>
      <p:grpSpPr>
        <a:xfrm>
          <a:off x="0" y="0"/>
          <a:ext cx="0" cy="0"/>
          <a:chOff x="0" y="0"/>
          <a:chExt cx="0" cy="0"/>
        </a:xfrm>
      </p:grpSpPr>
      <p:sp>
        <p:nvSpPr>
          <p:cNvPr id="34" name="Google Shape;34;p3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5" name="Google Shape;35;p34"/>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6" name="Google Shape;36;p34"/>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7" name="Google Shape;37;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35"/>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0" name="Google Shape;40;p35"/>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41" name="Google Shape;41;p3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36"/>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4" name="Google Shape;44;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D8D8D8"/>
        </a:solidFill>
      </p:bgPr>
    </p:bg>
    <p:spTree>
      <p:nvGrpSpPr>
        <p:cNvPr id="5" name="Shape 5"/>
        <p:cNvGrpSpPr/>
        <p:nvPr/>
      </p:nvGrpSpPr>
      <p:grpSpPr>
        <a:xfrm>
          <a:off x="0" y="0"/>
          <a:ext cx="0" cy="0"/>
          <a:chOff x="0" y="0"/>
          <a:chExt cx="0" cy="0"/>
        </a:xfrm>
      </p:grpSpPr>
      <p:sp>
        <p:nvSpPr>
          <p:cNvPr id="6" name="Google Shape;6;p2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Proxima Nova Semibold"/>
              <a:buNone/>
              <a:defRPr b="0" i="0" sz="2800" u="none" cap="none" strike="noStrike">
                <a:solidFill>
                  <a:schemeClr val="dk1"/>
                </a:solidFill>
                <a:latin typeface="Proxima Nova Semibold"/>
                <a:ea typeface="Proxima Nova Semibold"/>
                <a:cs typeface="Proxima Nova Semibold"/>
                <a:sym typeface="Proxima Nova Semibold"/>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Proxima Nova"/>
              <a:buChar char="●"/>
              <a:defRPr b="0" i="0" sz="1800" u="none" cap="none" strike="noStrike">
                <a:solidFill>
                  <a:schemeClr val="dk2"/>
                </a:solidFill>
                <a:latin typeface="Proxima Nova"/>
                <a:ea typeface="Proxima Nova"/>
                <a:cs typeface="Proxima Nova"/>
                <a:sym typeface="Proxima Nova"/>
              </a:defRPr>
            </a:lvl1pPr>
            <a:lvl2pPr indent="-317500" lvl="1" marL="9144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2pPr>
            <a:lvl3pPr indent="-317500" lvl="2" marL="13716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3pPr>
            <a:lvl4pPr indent="-317500" lvl="3" marL="18288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4pPr>
            <a:lvl5pPr indent="-317500" lvl="4" marL="22860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5pPr>
            <a:lvl6pPr indent="-317500" lvl="5" marL="27432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6pPr>
            <a:lvl7pPr indent="-317500" lvl="6" marL="32004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7pPr>
            <a:lvl8pPr indent="-317500" lvl="7" marL="3657600" marR="0" rtl="0" algn="l">
              <a:lnSpc>
                <a:spcPct val="115000"/>
              </a:lnSpc>
              <a:spcBef>
                <a:spcPts val="1600"/>
              </a:spcBef>
              <a:spcAft>
                <a:spcPts val="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8pPr>
            <a:lvl9pPr indent="-317500" lvl="8" marL="4114800" marR="0" rtl="0" algn="l">
              <a:lnSpc>
                <a:spcPct val="115000"/>
              </a:lnSpc>
              <a:spcBef>
                <a:spcPts val="1600"/>
              </a:spcBef>
              <a:spcAft>
                <a:spcPts val="1600"/>
              </a:spcAft>
              <a:buClr>
                <a:schemeClr val="dk2"/>
              </a:buClr>
              <a:buSzPts val="1400"/>
              <a:buFont typeface="Proxima Nova"/>
              <a:buChar char="■"/>
              <a:defRPr b="0" i="0" sz="1400" u="none" cap="none" strike="noStrike">
                <a:solidFill>
                  <a:schemeClr val="dk2"/>
                </a:solidFill>
                <a:latin typeface="Proxima Nova"/>
                <a:ea typeface="Proxima Nova"/>
                <a:cs typeface="Proxima Nova"/>
                <a:sym typeface="Proxima Nova"/>
              </a:defRPr>
            </a:lvl9pPr>
          </a:lstStyle>
          <a:p/>
        </p:txBody>
      </p:sp>
      <p:sp>
        <p:nvSpPr>
          <p:cNvPr id="8" name="Google Shape;8;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jp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5.jp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7.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3.jp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3.jpg"/><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4.jpg"/><Relationship Id="rId4" Type="http://schemas.openxmlformats.org/officeDocument/2006/relationships/hyperlink" Target="https://www.chemedx.org/article/implementing-claim-evidence-reasoning-framework-chemistry-classro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ph type="ctrTitle"/>
          </p:nvPr>
        </p:nvSpPr>
        <p:spPr>
          <a:xfrm>
            <a:off x="311708" y="744575"/>
            <a:ext cx="8520600" cy="1588722"/>
          </a:xfrm>
          <a:prstGeom prst="rect">
            <a:avLst/>
          </a:prstGeom>
          <a:noFill/>
          <a:ln>
            <a:noFill/>
          </a:ln>
        </p:spPr>
        <p:txBody>
          <a:bodyPr anchorCtr="0" anchor="b" bIns="91425" lIns="91425" spcFirstLastPara="1" rIns="91425" wrap="square" tIns="91425">
            <a:noAutofit/>
          </a:bodyPr>
          <a:lstStyle/>
          <a:p>
            <a:pPr indent="0" lvl="0" marL="0" rtl="0" algn="ctr">
              <a:lnSpc>
                <a:spcPct val="150000"/>
              </a:lnSpc>
              <a:spcBef>
                <a:spcPts val="0"/>
              </a:spcBef>
              <a:spcAft>
                <a:spcPts val="0"/>
              </a:spcAft>
              <a:buSzPts val="5200"/>
              <a:buNone/>
            </a:pPr>
            <a:r>
              <a:rPr b="1" lang="en">
                <a:solidFill>
                  <a:srgbClr val="0274AB"/>
                </a:solidFill>
                <a:latin typeface="Arial"/>
                <a:ea typeface="Arial"/>
                <a:cs typeface="Arial"/>
                <a:sym typeface="Arial"/>
              </a:rPr>
              <a:t>PART 4:</a:t>
            </a:r>
            <a:br>
              <a:rPr b="1" lang="en">
                <a:solidFill>
                  <a:srgbClr val="0274AB"/>
                </a:solidFill>
                <a:latin typeface="Arial"/>
                <a:ea typeface="Arial"/>
                <a:cs typeface="Arial"/>
                <a:sym typeface="Arial"/>
              </a:rPr>
            </a:br>
            <a:r>
              <a:rPr b="1" lang="en" sz="5000">
                <a:solidFill>
                  <a:srgbClr val="0274AB"/>
                </a:solidFill>
                <a:latin typeface="Arial"/>
                <a:ea typeface="Arial"/>
                <a:cs typeface="Arial"/>
                <a:sym typeface="Arial"/>
              </a:rPr>
              <a:t>Informed</a:t>
            </a:r>
            <a:r>
              <a:rPr b="1" lang="en" sz="5000">
                <a:solidFill>
                  <a:srgbClr val="0274AB"/>
                </a:solidFill>
                <a:latin typeface="Arial"/>
                <a:ea typeface="Arial"/>
                <a:cs typeface="Arial"/>
                <a:sym typeface="Arial"/>
              </a:rPr>
              <a:t> Action</a:t>
            </a:r>
            <a:endParaRPr b="1" sz="5000">
              <a:solidFill>
                <a:srgbClr val="0274AB"/>
              </a:solidFill>
              <a:latin typeface="Arial"/>
              <a:ea typeface="Arial"/>
              <a:cs typeface="Arial"/>
              <a:sym typeface="Arial"/>
            </a:endParaRPr>
          </a:p>
        </p:txBody>
      </p:sp>
      <p:sp>
        <p:nvSpPr>
          <p:cNvPr id="55" name="Google Shape;55;p1"/>
          <p:cNvSpPr txBox="1"/>
          <p:nvPr/>
        </p:nvSpPr>
        <p:spPr>
          <a:xfrm>
            <a:off x="927012" y="2382051"/>
            <a:ext cx="7905287" cy="2674044"/>
          </a:xfrm>
          <a:prstGeom prst="rect">
            <a:avLst/>
          </a:prstGeom>
          <a:noFill/>
          <a:ln>
            <a:noFill/>
          </a:ln>
        </p:spPr>
        <p:txBody>
          <a:bodyPr anchorCtr="0" anchor="t" bIns="91425" lIns="91425" spcFirstLastPara="1" rIns="91425" wrap="square" tIns="91425">
            <a:noAutofit/>
          </a:bodyPr>
          <a:lstStyle/>
          <a:p>
            <a:pPr indent="0" lvl="0" marL="114300" marR="0" rtl="0" algn="l">
              <a:lnSpc>
                <a:spcPct val="150000"/>
              </a:lnSpc>
              <a:spcBef>
                <a:spcPts val="0"/>
              </a:spcBef>
              <a:spcAft>
                <a:spcPts val="0"/>
              </a:spcAft>
              <a:buClr>
                <a:schemeClr val="dk2"/>
              </a:buClr>
              <a:buSzPts val="1400"/>
              <a:buFont typeface="Proxima Nova Semibold"/>
              <a:buNone/>
            </a:pPr>
            <a:r>
              <a:rPr b="1" i="0" lang="en" sz="2000" u="none" cap="none" strike="noStrike">
                <a:solidFill>
                  <a:schemeClr val="dk2"/>
                </a:solidFill>
                <a:latin typeface="Arial"/>
                <a:ea typeface="Arial"/>
                <a:cs typeface="Arial"/>
                <a:sym typeface="Arial"/>
              </a:rPr>
              <a:t>Activity 4.1</a:t>
            </a:r>
            <a:r>
              <a:rPr b="0" i="0" lang="en" sz="2000" u="none" cap="none" strike="noStrike">
                <a:solidFill>
                  <a:schemeClr val="dk2"/>
                </a:solidFill>
                <a:latin typeface="Arial"/>
                <a:ea typeface="Arial"/>
                <a:cs typeface="Arial"/>
                <a:sym typeface="Arial"/>
              </a:rPr>
              <a:t> • </a:t>
            </a:r>
            <a:r>
              <a:rPr b="0" i="0" lang="en" sz="2000" u="sng" cap="none" strike="noStrike">
                <a:solidFill>
                  <a:schemeClr val="dk2"/>
                </a:solidFill>
                <a:latin typeface="Arial"/>
                <a:ea typeface="Arial"/>
                <a:cs typeface="Arial"/>
                <a:sym typeface="Arial"/>
              </a:rPr>
              <a:t>Claim Evidence Reasoning</a:t>
            </a:r>
            <a:endParaRPr b="0" i="0" sz="1400" u="none" cap="none" strike="noStrike">
              <a:solidFill>
                <a:srgbClr val="000000"/>
              </a:solidFill>
              <a:latin typeface="Arial"/>
              <a:ea typeface="Arial"/>
              <a:cs typeface="Arial"/>
              <a:sym typeface="Arial"/>
            </a:endParaRPr>
          </a:p>
          <a:p>
            <a:pPr indent="0" lvl="0" marL="114300" marR="0" rtl="0" algn="l">
              <a:lnSpc>
                <a:spcPct val="150000"/>
              </a:lnSpc>
              <a:spcBef>
                <a:spcPts val="0"/>
              </a:spcBef>
              <a:spcAft>
                <a:spcPts val="0"/>
              </a:spcAft>
              <a:buClr>
                <a:schemeClr val="dk2"/>
              </a:buClr>
              <a:buSzPts val="1400"/>
              <a:buFont typeface="Proxima Nova Semibold"/>
              <a:buNone/>
            </a:pPr>
            <a:r>
              <a:rPr b="1" i="0" lang="en" sz="2000" u="none" cap="none" strike="noStrike">
                <a:solidFill>
                  <a:schemeClr val="dk2"/>
                </a:solidFill>
                <a:latin typeface="Arial"/>
                <a:ea typeface="Arial"/>
                <a:cs typeface="Arial"/>
                <a:sym typeface="Arial"/>
              </a:rPr>
              <a:t>Activity 4.2</a:t>
            </a:r>
            <a:r>
              <a:rPr b="0" i="0" lang="en" sz="2000" u="none" cap="none" strike="noStrike">
                <a:solidFill>
                  <a:schemeClr val="dk2"/>
                </a:solidFill>
                <a:latin typeface="Arial"/>
                <a:ea typeface="Arial"/>
                <a:cs typeface="Arial"/>
                <a:sym typeface="Arial"/>
              </a:rPr>
              <a:t> • </a:t>
            </a:r>
            <a:r>
              <a:rPr b="0" i="0" lang="en" sz="2000" u="sng" cap="none" strike="noStrike">
                <a:solidFill>
                  <a:schemeClr val="dk2"/>
                </a:solidFill>
                <a:latin typeface="Arial"/>
                <a:ea typeface="Arial"/>
                <a:cs typeface="Arial"/>
                <a:sym typeface="Arial"/>
              </a:rPr>
              <a:t>Bolstering Youth Voice in Action</a:t>
            </a:r>
            <a:endParaRPr b="0" i="0" sz="1400" u="none" cap="none" strike="noStrike">
              <a:solidFill>
                <a:srgbClr val="000000"/>
              </a:solidFill>
              <a:latin typeface="Arial"/>
              <a:ea typeface="Arial"/>
              <a:cs typeface="Arial"/>
              <a:sym typeface="Arial"/>
            </a:endParaRPr>
          </a:p>
          <a:p>
            <a:pPr indent="0" lvl="0" marL="114300" marR="0" rtl="0" algn="l">
              <a:lnSpc>
                <a:spcPct val="150000"/>
              </a:lnSpc>
              <a:spcBef>
                <a:spcPts val="0"/>
              </a:spcBef>
              <a:spcAft>
                <a:spcPts val="0"/>
              </a:spcAft>
              <a:buClr>
                <a:schemeClr val="dk2"/>
              </a:buClr>
              <a:buSzPts val="1400"/>
              <a:buFont typeface="Proxima Nova Semibold"/>
              <a:buNone/>
            </a:pPr>
            <a:r>
              <a:rPr b="1" i="0" lang="en" sz="2000" u="none" cap="none" strike="noStrike">
                <a:solidFill>
                  <a:schemeClr val="dk2"/>
                </a:solidFill>
                <a:latin typeface="Arial"/>
                <a:ea typeface="Arial"/>
                <a:cs typeface="Arial"/>
                <a:sym typeface="Arial"/>
              </a:rPr>
              <a:t>Activity 4.3 </a:t>
            </a:r>
            <a:r>
              <a:rPr b="0" i="0" lang="en" sz="2000" u="none" cap="none" strike="noStrike">
                <a:solidFill>
                  <a:schemeClr val="dk2"/>
                </a:solidFill>
                <a:latin typeface="Arial"/>
                <a:ea typeface="Arial"/>
                <a:cs typeface="Arial"/>
                <a:sym typeface="Arial"/>
              </a:rPr>
              <a:t>• </a:t>
            </a:r>
            <a:r>
              <a:rPr b="0" i="0" lang="en" sz="2000" u="sng" cap="none" strike="noStrike">
                <a:solidFill>
                  <a:schemeClr val="dk2"/>
                </a:solidFill>
                <a:latin typeface="Arial"/>
                <a:ea typeface="Arial"/>
                <a:cs typeface="Arial"/>
                <a:sym typeface="Arial"/>
              </a:rPr>
              <a:t>Choosing an Action Project</a:t>
            </a:r>
            <a:endParaRPr b="0" i="0" sz="1400" u="none" cap="none" strike="noStrike">
              <a:solidFill>
                <a:srgbClr val="000000"/>
              </a:solidFill>
              <a:latin typeface="Arial"/>
              <a:ea typeface="Arial"/>
              <a:cs typeface="Arial"/>
              <a:sym typeface="Arial"/>
            </a:endParaRPr>
          </a:p>
          <a:p>
            <a:pPr indent="0" lvl="0" marL="114300" marR="0" rtl="0" algn="l">
              <a:lnSpc>
                <a:spcPct val="150000"/>
              </a:lnSpc>
              <a:spcBef>
                <a:spcPts val="0"/>
              </a:spcBef>
              <a:spcAft>
                <a:spcPts val="0"/>
              </a:spcAft>
              <a:buClr>
                <a:schemeClr val="dk2"/>
              </a:buClr>
              <a:buSzPts val="1400"/>
              <a:buFont typeface="Proxima Nova Semibold"/>
              <a:buNone/>
            </a:pPr>
            <a:r>
              <a:rPr b="1" i="0" lang="en" sz="2000" u="none" cap="none" strike="noStrike">
                <a:solidFill>
                  <a:schemeClr val="dk2"/>
                </a:solidFill>
                <a:latin typeface="Arial"/>
                <a:ea typeface="Arial"/>
                <a:cs typeface="Arial"/>
                <a:sym typeface="Arial"/>
              </a:rPr>
              <a:t>Activity 4.4 </a:t>
            </a:r>
            <a:r>
              <a:rPr b="0" i="0" lang="en" sz="2000" u="none" cap="none" strike="noStrike">
                <a:solidFill>
                  <a:schemeClr val="dk2"/>
                </a:solidFill>
                <a:latin typeface="Arial"/>
                <a:ea typeface="Arial"/>
                <a:cs typeface="Arial"/>
                <a:sym typeface="Arial"/>
              </a:rPr>
              <a:t>• </a:t>
            </a:r>
            <a:r>
              <a:rPr b="0" i="0" lang="en" sz="2000" u="sng" cap="none" strike="noStrike">
                <a:solidFill>
                  <a:schemeClr val="dk2"/>
                </a:solidFill>
                <a:latin typeface="Arial"/>
                <a:ea typeface="Arial"/>
                <a:cs typeface="Arial"/>
                <a:sym typeface="Arial"/>
              </a:rPr>
              <a:t>Action Project Planning</a:t>
            </a:r>
            <a:endParaRPr b="0" i="0" sz="1400" u="none" cap="none" strike="noStrike">
              <a:solidFill>
                <a:srgbClr val="000000"/>
              </a:solidFill>
              <a:latin typeface="Arial"/>
              <a:ea typeface="Arial"/>
              <a:cs typeface="Arial"/>
              <a:sym typeface="Arial"/>
            </a:endParaRPr>
          </a:p>
          <a:p>
            <a:pPr indent="0" lvl="0" marL="114300" marR="0" rtl="0" algn="l">
              <a:lnSpc>
                <a:spcPct val="150000"/>
              </a:lnSpc>
              <a:spcBef>
                <a:spcPts val="0"/>
              </a:spcBef>
              <a:spcAft>
                <a:spcPts val="0"/>
              </a:spcAft>
              <a:buClr>
                <a:schemeClr val="dk2"/>
              </a:buClr>
              <a:buSzPts val="1400"/>
              <a:buFont typeface="Proxima Nova Semibold"/>
              <a:buNone/>
            </a:pPr>
            <a:r>
              <a:rPr b="1" i="0" lang="en" sz="2000" u="none" cap="none" strike="noStrike">
                <a:solidFill>
                  <a:schemeClr val="dk2"/>
                </a:solidFill>
                <a:latin typeface="Arial"/>
                <a:ea typeface="Arial"/>
                <a:cs typeface="Arial"/>
                <a:sym typeface="Arial"/>
              </a:rPr>
              <a:t>Activity 4.5 </a:t>
            </a:r>
            <a:r>
              <a:rPr b="0" i="0" lang="en" sz="2000" u="none" cap="none" strike="noStrike">
                <a:solidFill>
                  <a:schemeClr val="dk2"/>
                </a:solidFill>
                <a:latin typeface="Arial"/>
                <a:ea typeface="Arial"/>
                <a:cs typeface="Arial"/>
                <a:sym typeface="Arial"/>
              </a:rPr>
              <a:t>• </a:t>
            </a:r>
            <a:r>
              <a:rPr b="0" i="0" lang="en" sz="2000" u="sng" cap="none" strike="noStrike">
                <a:solidFill>
                  <a:schemeClr val="dk2"/>
                </a:solidFill>
                <a:latin typeface="Arial"/>
                <a:ea typeface="Arial"/>
                <a:cs typeface="Arial"/>
                <a:sym typeface="Arial"/>
              </a:rPr>
              <a:t>Plan It</a:t>
            </a:r>
            <a:endParaRPr b="0" i="0" sz="1400" u="none" cap="none" strike="noStrike">
              <a:solidFill>
                <a:srgbClr val="000000"/>
              </a:solidFill>
              <a:latin typeface="Arial"/>
              <a:ea typeface="Arial"/>
              <a:cs typeface="Arial"/>
              <a:sym typeface="Arial"/>
            </a:endParaRPr>
          </a:p>
          <a:p>
            <a:pPr indent="0" lvl="0" marL="114300" marR="0" rtl="0" algn="l">
              <a:lnSpc>
                <a:spcPct val="150000"/>
              </a:lnSpc>
              <a:spcBef>
                <a:spcPts val="0"/>
              </a:spcBef>
              <a:spcAft>
                <a:spcPts val="0"/>
              </a:spcAft>
              <a:buClr>
                <a:schemeClr val="dk2"/>
              </a:buClr>
              <a:buSzPts val="1400"/>
              <a:buFont typeface="Proxima Nova Semibold"/>
              <a:buNone/>
            </a:pPr>
            <a:r>
              <a:t/>
            </a:r>
            <a:endParaRPr b="0" i="0" sz="2000" u="sng" cap="none" strike="noStrike">
              <a:solidFill>
                <a:schemeClr val="dk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a:solidFill>
                  <a:srgbClr val="0274AB"/>
                </a:solidFill>
              </a:rPr>
              <a:t>Divergent / Convergent Thinking</a:t>
            </a:r>
            <a:endParaRPr b="1">
              <a:solidFill>
                <a:srgbClr val="0274AB"/>
              </a:solidFill>
            </a:endParaRPr>
          </a:p>
        </p:txBody>
      </p:sp>
      <p:sp>
        <p:nvSpPr>
          <p:cNvPr id="121" name="Google Shape;121;p9"/>
          <p:cNvSpPr txBox="1"/>
          <p:nvPr/>
        </p:nvSpPr>
        <p:spPr>
          <a:xfrm>
            <a:off x="329200" y="1640550"/>
            <a:ext cx="2378100" cy="1862400"/>
          </a:xfrm>
          <a:prstGeom prst="rect">
            <a:avLst/>
          </a:prstGeom>
          <a:solidFill>
            <a:srgbClr val="FFFFFF"/>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Proxima Nova Semibold"/>
                <a:ea typeface="Proxima Nova Semibold"/>
                <a:cs typeface="Proxima Nova Semibold"/>
                <a:sym typeface="Proxima Nova Semibold"/>
              </a:rPr>
              <a:t>Divergent Process</a:t>
            </a:r>
            <a:endParaRPr b="0" i="0" sz="1800" u="none" cap="none" strike="noStrike">
              <a:solidFill>
                <a:srgbClr val="000000"/>
              </a:solidFill>
              <a:latin typeface="Proxima Nova Semibold"/>
              <a:ea typeface="Proxima Nova Semibold"/>
              <a:cs typeface="Proxima Nova Semibold"/>
              <a:sym typeface="Proxima Nova Semibold"/>
            </a:endParaRPr>
          </a:p>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Proxima Nova Semibold"/>
                <a:ea typeface="Proxima Nova Semibold"/>
                <a:cs typeface="Proxima Nova Semibold"/>
                <a:sym typeface="Proxima Nova Semibold"/>
              </a:rPr>
              <a:t>(Solo-Storming)</a:t>
            </a:r>
            <a:endParaRPr b="0" i="0" sz="1800" u="none" cap="none" strike="noStrike">
              <a:solidFill>
                <a:srgbClr val="000000"/>
              </a:solidFill>
              <a:latin typeface="Proxima Nova Semibold"/>
              <a:ea typeface="Proxima Nova Semibold"/>
              <a:cs typeface="Proxima Nova Semibold"/>
              <a:sym typeface="Proxima Nova Semibold"/>
            </a:endParaRPr>
          </a:p>
        </p:txBody>
      </p:sp>
      <p:sp>
        <p:nvSpPr>
          <p:cNvPr id="122" name="Google Shape;122;p9"/>
          <p:cNvSpPr txBox="1"/>
          <p:nvPr/>
        </p:nvSpPr>
        <p:spPr>
          <a:xfrm>
            <a:off x="3397500" y="1640550"/>
            <a:ext cx="2378100" cy="1862400"/>
          </a:xfrm>
          <a:prstGeom prst="rect">
            <a:avLst/>
          </a:prstGeom>
          <a:solidFill>
            <a:srgbClr val="FFFFFF"/>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Proxima Nova Semibold"/>
                <a:ea typeface="Proxima Nova Semibold"/>
                <a:cs typeface="Proxima Nova Semibold"/>
                <a:sym typeface="Proxima Nova Semibold"/>
              </a:rPr>
              <a:t>Group Storming (every idea counts!)</a:t>
            </a:r>
            <a:endParaRPr b="0" i="0" sz="1800" u="none" cap="none" strike="noStrike">
              <a:solidFill>
                <a:srgbClr val="000000"/>
              </a:solidFill>
              <a:latin typeface="Proxima Nova Semibold"/>
              <a:ea typeface="Proxima Nova Semibold"/>
              <a:cs typeface="Proxima Nova Semibold"/>
              <a:sym typeface="Proxima Nova Semibold"/>
            </a:endParaRPr>
          </a:p>
        </p:txBody>
      </p:sp>
      <p:sp>
        <p:nvSpPr>
          <p:cNvPr id="123" name="Google Shape;123;p9"/>
          <p:cNvSpPr txBox="1"/>
          <p:nvPr/>
        </p:nvSpPr>
        <p:spPr>
          <a:xfrm>
            <a:off x="6454200" y="1640550"/>
            <a:ext cx="2564700" cy="1862400"/>
          </a:xfrm>
          <a:prstGeom prst="rect">
            <a:avLst/>
          </a:prstGeom>
          <a:solidFill>
            <a:srgbClr val="FFFFFF"/>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Proxima Nova Semibold"/>
                <a:ea typeface="Proxima Nova Semibold"/>
                <a:cs typeface="Proxima Nova Semibold"/>
                <a:sym typeface="Proxima Nova Semibold"/>
              </a:rPr>
              <a:t>Convergent Process (planning &amp; designing)</a:t>
            </a:r>
            <a:endParaRPr b="0" i="0" sz="1800" u="none" cap="none" strike="noStrike">
              <a:solidFill>
                <a:srgbClr val="000000"/>
              </a:solidFill>
              <a:latin typeface="Proxima Nova Semibold"/>
              <a:ea typeface="Proxima Nova Semibold"/>
              <a:cs typeface="Proxima Nova Semibold"/>
              <a:sym typeface="Proxima Nova Semibold"/>
            </a:endParaRPr>
          </a:p>
        </p:txBody>
      </p:sp>
      <p:sp>
        <p:nvSpPr>
          <p:cNvPr id="124" name="Google Shape;124;p9"/>
          <p:cNvSpPr/>
          <p:nvPr/>
        </p:nvSpPr>
        <p:spPr>
          <a:xfrm>
            <a:off x="5833050" y="2285400"/>
            <a:ext cx="563700" cy="572700"/>
          </a:xfrm>
          <a:prstGeom prst="rightArrow">
            <a:avLst>
              <a:gd fmla="val 50000" name="adj1"/>
              <a:gd fmla="val 5000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9"/>
          <p:cNvSpPr/>
          <p:nvPr/>
        </p:nvSpPr>
        <p:spPr>
          <a:xfrm>
            <a:off x="2808650" y="2285400"/>
            <a:ext cx="563700" cy="572700"/>
          </a:xfrm>
          <a:prstGeom prst="rightArrow">
            <a:avLst>
              <a:gd fmla="val 50000" name="adj1"/>
              <a:gd fmla="val 50000" name="adj2"/>
            </a:avLst>
          </a:prstGeom>
          <a:solidFill>
            <a:srgbClr val="FFFFFF"/>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1"/>
          <p:cNvSpPr txBox="1"/>
          <p:nvPr>
            <p:ph idx="2" type="body"/>
          </p:nvPr>
        </p:nvSpPr>
        <p:spPr>
          <a:xfrm>
            <a:off x="4939500" y="280175"/>
            <a:ext cx="3837000" cy="4436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was your experience of first thinking of projects on your own? </a:t>
            </a:r>
            <a:endParaRPr/>
          </a:p>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_____________________</a:t>
            </a:r>
            <a:endParaRPr sz="2400">
              <a:latin typeface="Proxima Nova Semibold"/>
              <a:ea typeface="Proxima Nova Semibold"/>
              <a:cs typeface="Proxima Nova Semibold"/>
              <a:sym typeface="Proxima Nova Semibold"/>
            </a:endParaRPr>
          </a:p>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did your ideas compare to others? </a:t>
            </a:r>
            <a:endParaRPr/>
          </a:p>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_____________________</a:t>
            </a:r>
            <a:endParaRPr sz="2400">
              <a:latin typeface="Proxima Nova Semibold"/>
              <a:ea typeface="Proxima Nova Semibold"/>
              <a:cs typeface="Proxima Nova Semibold"/>
              <a:sym typeface="Proxima Nova Semibold"/>
            </a:endParaRPr>
          </a:p>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Do you think this method would work with your students?</a:t>
            </a:r>
            <a:endParaRPr sz="2400">
              <a:latin typeface="Proxima Nova Semibold"/>
              <a:ea typeface="Proxima Nova Semibold"/>
              <a:cs typeface="Proxima Nova Semibold"/>
              <a:sym typeface="Proxima Nova Semibold"/>
            </a:endParaRPr>
          </a:p>
        </p:txBody>
      </p:sp>
      <p:sp>
        <p:nvSpPr>
          <p:cNvPr id="132" name="Google Shape;132;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133" name="Google Shape;133;p11"/>
          <p:cNvPicPr preferRelativeResize="0"/>
          <p:nvPr/>
        </p:nvPicPr>
        <p:blipFill rotWithShape="1">
          <a:blip r:embed="rId3">
            <a:alphaModFix/>
          </a:blip>
          <a:srcRect b="0" l="0" r="0" t="0"/>
          <a:stretch/>
        </p:blipFill>
        <p:spPr>
          <a:xfrm>
            <a:off x="560401" y="795926"/>
            <a:ext cx="3565450" cy="3565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a:solidFill>
                  <a:srgbClr val="0274AB"/>
                </a:solidFill>
              </a:rPr>
              <a:t>Modeling Action throughout the MWEE</a:t>
            </a:r>
            <a:endParaRPr b="1">
              <a:solidFill>
                <a:srgbClr val="0274AB"/>
              </a:solidFill>
            </a:endParaRPr>
          </a:p>
        </p:txBody>
      </p:sp>
      <p:pic>
        <p:nvPicPr>
          <p:cNvPr id="139" name="Google Shape;139;p12"/>
          <p:cNvPicPr preferRelativeResize="0"/>
          <p:nvPr/>
        </p:nvPicPr>
        <p:blipFill rotWithShape="1">
          <a:blip r:embed="rId3">
            <a:alphaModFix/>
          </a:blip>
          <a:srcRect b="0" l="0" r="0" t="0"/>
          <a:stretch/>
        </p:blipFill>
        <p:spPr>
          <a:xfrm>
            <a:off x="152400" y="1286925"/>
            <a:ext cx="8839207" cy="3415148"/>
          </a:xfrm>
          <a:prstGeom prst="rect">
            <a:avLst/>
          </a:prstGeom>
          <a:noFill/>
          <a:ln cap="flat" cmpd="sng" w="9525">
            <a:solidFill>
              <a:srgbClr val="595959"/>
            </a:solidFill>
            <a:prstDash val="solid"/>
            <a:round/>
            <a:headEnd len="sm" w="sm" type="none"/>
            <a:tailEnd len="sm" w="sm" type="none"/>
          </a:ln>
        </p:spPr>
      </p:pic>
      <p:sp>
        <p:nvSpPr>
          <p:cNvPr id="140" name="Google Shape;140;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3"/>
          <p:cNvSpPr/>
          <p:nvPr/>
        </p:nvSpPr>
        <p:spPr>
          <a:xfrm>
            <a:off x="224850" y="137075"/>
            <a:ext cx="1677900" cy="35934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13"/>
          <p:cNvSpPr/>
          <p:nvPr/>
        </p:nvSpPr>
        <p:spPr>
          <a:xfrm>
            <a:off x="1978950" y="136925"/>
            <a:ext cx="1677900" cy="35934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13"/>
          <p:cNvSpPr/>
          <p:nvPr/>
        </p:nvSpPr>
        <p:spPr>
          <a:xfrm>
            <a:off x="7241250" y="143200"/>
            <a:ext cx="1677900" cy="35934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13"/>
          <p:cNvSpPr/>
          <p:nvPr/>
        </p:nvSpPr>
        <p:spPr>
          <a:xfrm>
            <a:off x="5487150" y="143225"/>
            <a:ext cx="1677900" cy="35934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13"/>
          <p:cNvSpPr/>
          <p:nvPr/>
        </p:nvSpPr>
        <p:spPr>
          <a:xfrm>
            <a:off x="3733050" y="136900"/>
            <a:ext cx="1677900" cy="35934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13"/>
          <p:cNvSpPr txBox="1"/>
          <p:nvPr>
            <p:ph idx="4294967295" type="subTitle"/>
          </p:nvPr>
        </p:nvSpPr>
        <p:spPr>
          <a:xfrm>
            <a:off x="305250" y="143225"/>
            <a:ext cx="1517100" cy="2787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1" i="0" lang="en" sz="1600" u="none" cap="none" strike="noStrike">
                <a:solidFill>
                  <a:schemeClr val="lt1"/>
                </a:solidFill>
                <a:latin typeface="Proxima Nova"/>
                <a:ea typeface="Proxima Nova"/>
                <a:cs typeface="Proxima Nova"/>
                <a:sym typeface="Proxima Nova"/>
              </a:rPr>
              <a:t>LESSON 1</a:t>
            </a:r>
            <a:endParaRPr b="1" i="0" sz="1600" u="none" cap="none" strike="noStrike">
              <a:solidFill>
                <a:schemeClr val="dk1"/>
              </a:solidFill>
              <a:latin typeface="Proxima Nova"/>
              <a:ea typeface="Proxima Nova"/>
              <a:cs typeface="Proxima Nova"/>
              <a:sym typeface="Proxima Nova"/>
            </a:endParaRPr>
          </a:p>
          <a:p>
            <a:pPr indent="0" lvl="0" marL="0" marR="0" rtl="0" algn="l">
              <a:lnSpc>
                <a:spcPct val="100000"/>
              </a:lnSpc>
              <a:spcBef>
                <a:spcPts val="1600"/>
              </a:spcBef>
              <a:spcAft>
                <a:spcPts val="1600"/>
              </a:spcAft>
              <a:buClr>
                <a:schemeClr val="dk2"/>
              </a:buClr>
              <a:buSzPts val="1800"/>
              <a:buFont typeface="Proxima Nova"/>
              <a:buNone/>
            </a:pPr>
            <a:r>
              <a:rPr b="0" i="0" lang="en" sz="1300" u="none" cap="none" strike="noStrike">
                <a:solidFill>
                  <a:schemeClr val="dk2"/>
                </a:solidFill>
                <a:latin typeface="Proxima Nova"/>
                <a:ea typeface="Proxima Nova"/>
                <a:cs typeface="Proxima Nova"/>
                <a:sym typeface="Proxima Nova"/>
              </a:rPr>
              <a:t>Explore the prevalence of plastics and plastic waste in everyday life. Investigate issues about per-capita consumption and disposal of plastic and consider </a:t>
            </a:r>
            <a:r>
              <a:rPr b="0" i="0" lang="en" sz="1300" u="none" cap="none" strike="noStrike">
                <a:solidFill>
                  <a:schemeClr val="dk2"/>
                </a:solidFill>
                <a:latin typeface="Calibri"/>
                <a:ea typeface="Calibri"/>
                <a:cs typeface="Calibri"/>
                <a:sym typeface="Calibri"/>
              </a:rPr>
              <a:t>alternative choices.</a:t>
            </a:r>
            <a:endParaRPr b="0" i="0" sz="1300" u="none" cap="none" strike="noStrike">
              <a:solidFill>
                <a:schemeClr val="dk2"/>
              </a:solidFill>
              <a:latin typeface="Calibri"/>
              <a:ea typeface="Calibri"/>
              <a:cs typeface="Calibri"/>
              <a:sym typeface="Calibri"/>
            </a:endParaRPr>
          </a:p>
        </p:txBody>
      </p:sp>
      <p:sp>
        <p:nvSpPr>
          <p:cNvPr id="151" name="Google Shape;151;p13"/>
          <p:cNvSpPr txBox="1"/>
          <p:nvPr>
            <p:ph idx="4294967295" type="subTitle"/>
          </p:nvPr>
        </p:nvSpPr>
        <p:spPr>
          <a:xfrm>
            <a:off x="1978950" y="143225"/>
            <a:ext cx="1677900" cy="2787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1" i="0" lang="en" sz="1600" u="none" cap="none" strike="noStrike">
                <a:solidFill>
                  <a:schemeClr val="lt1"/>
                </a:solidFill>
                <a:latin typeface="Proxima Nova"/>
                <a:ea typeface="Proxima Nova"/>
                <a:cs typeface="Proxima Nova"/>
                <a:sym typeface="Proxima Nova"/>
              </a:rPr>
              <a:t>LESSON 2 </a:t>
            </a:r>
            <a:endParaRPr b="1" i="0" sz="1600" u="none" cap="none" strike="noStrike">
              <a:solidFill>
                <a:schemeClr val="lt1"/>
              </a:solidFill>
              <a:latin typeface="Proxima Nova"/>
              <a:ea typeface="Proxima Nova"/>
              <a:cs typeface="Proxima Nova"/>
              <a:sym typeface="Proxima Nova"/>
            </a:endParaRPr>
          </a:p>
          <a:p>
            <a:pPr indent="0" lvl="0" marL="0" marR="0" rtl="0" algn="l">
              <a:lnSpc>
                <a:spcPct val="100000"/>
              </a:lnSpc>
              <a:spcBef>
                <a:spcPts val="1600"/>
              </a:spcBef>
              <a:spcAft>
                <a:spcPts val="1600"/>
              </a:spcAft>
              <a:buClr>
                <a:schemeClr val="dk2"/>
              </a:buClr>
              <a:buSzPts val="1800"/>
              <a:buFont typeface="Proxima Nova"/>
              <a:buNone/>
            </a:pPr>
            <a:r>
              <a:rPr b="0" i="0" lang="en" sz="1300" u="none" cap="none" strike="noStrike">
                <a:solidFill>
                  <a:schemeClr val="dk2"/>
                </a:solidFill>
                <a:latin typeface="Proxima Nova"/>
                <a:ea typeface="Proxima Nova"/>
                <a:cs typeface="Proxima Nova"/>
                <a:sym typeface="Proxima Nova"/>
              </a:rPr>
              <a:t>Understand plastics as synthetic materials and explore the properties of plastic that have positive and negative impacts on the environment and society.</a:t>
            </a:r>
            <a:endParaRPr b="0" i="0" sz="1300" u="none" cap="none" strike="noStrike">
              <a:solidFill>
                <a:schemeClr val="dk2"/>
              </a:solidFill>
              <a:latin typeface="Proxima Nova"/>
              <a:ea typeface="Proxima Nova"/>
              <a:cs typeface="Proxima Nova"/>
              <a:sym typeface="Proxima Nova"/>
            </a:endParaRPr>
          </a:p>
        </p:txBody>
      </p:sp>
      <p:sp>
        <p:nvSpPr>
          <p:cNvPr id="152" name="Google Shape;152;p13"/>
          <p:cNvSpPr txBox="1"/>
          <p:nvPr>
            <p:ph idx="4294967295" type="subTitle"/>
          </p:nvPr>
        </p:nvSpPr>
        <p:spPr>
          <a:xfrm>
            <a:off x="3733050" y="137075"/>
            <a:ext cx="1677900" cy="359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1" i="0" lang="en" sz="1600" u="none" cap="none" strike="noStrike">
                <a:solidFill>
                  <a:schemeClr val="lt1"/>
                </a:solidFill>
                <a:latin typeface="Proxima Nova"/>
                <a:ea typeface="Proxima Nova"/>
                <a:cs typeface="Proxima Nova"/>
                <a:sym typeface="Proxima Nova"/>
              </a:rPr>
              <a:t>LESSON 3 </a:t>
            </a:r>
            <a:endParaRPr b="1" i="0" sz="1600" u="none" cap="none" strike="noStrike">
              <a:solidFill>
                <a:schemeClr val="lt1"/>
              </a:solidFill>
              <a:latin typeface="Proxima Nova"/>
              <a:ea typeface="Proxima Nova"/>
              <a:cs typeface="Proxima Nova"/>
              <a:sym typeface="Proxima Nova"/>
            </a:endParaRPr>
          </a:p>
          <a:p>
            <a:pPr indent="0" lvl="0" marL="0" marR="0" rtl="0" algn="l">
              <a:lnSpc>
                <a:spcPct val="100000"/>
              </a:lnSpc>
              <a:spcBef>
                <a:spcPts val="1600"/>
              </a:spcBef>
              <a:spcAft>
                <a:spcPts val="1600"/>
              </a:spcAft>
              <a:buClr>
                <a:schemeClr val="dk2"/>
              </a:buClr>
              <a:buSzPts val="1800"/>
              <a:buFont typeface="Proxima Nova"/>
              <a:buNone/>
            </a:pPr>
            <a:r>
              <a:rPr b="0" i="0" lang="en" sz="1300" u="none" cap="none" strike="noStrike">
                <a:solidFill>
                  <a:schemeClr val="dk2"/>
                </a:solidFill>
                <a:latin typeface="Proxima Nova"/>
                <a:ea typeface="Proxima Nova"/>
                <a:cs typeface="Proxima Nova"/>
                <a:sym typeface="Proxima Nova"/>
              </a:rPr>
              <a:t>Investigate the properties of plastic that allow it to  move into waterways. Engage in outdoor field investigations to determine how runoff will move across surfaces and collect data about plastic pollution found in their local communities.</a:t>
            </a:r>
            <a:endParaRPr b="0" i="0" sz="1300" u="none" cap="none" strike="noStrike">
              <a:solidFill>
                <a:schemeClr val="dk2"/>
              </a:solidFill>
              <a:latin typeface="Proxima Nova"/>
              <a:ea typeface="Proxima Nova"/>
              <a:cs typeface="Proxima Nova"/>
              <a:sym typeface="Proxima Nova"/>
            </a:endParaRPr>
          </a:p>
        </p:txBody>
      </p:sp>
      <p:sp>
        <p:nvSpPr>
          <p:cNvPr id="153" name="Google Shape;153;p13"/>
          <p:cNvSpPr txBox="1"/>
          <p:nvPr>
            <p:ph idx="4294967295" type="subTitle"/>
          </p:nvPr>
        </p:nvSpPr>
        <p:spPr>
          <a:xfrm>
            <a:off x="5567550" y="143225"/>
            <a:ext cx="1517100" cy="2787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1" i="0" lang="en" sz="1600" u="none" cap="none" strike="noStrike">
                <a:solidFill>
                  <a:schemeClr val="lt1"/>
                </a:solidFill>
                <a:latin typeface="Proxima Nova"/>
                <a:ea typeface="Proxima Nova"/>
                <a:cs typeface="Proxima Nova"/>
                <a:sym typeface="Proxima Nova"/>
              </a:rPr>
              <a:t>LESSON 4</a:t>
            </a:r>
            <a:endParaRPr b="1" i="0" sz="1600" u="none" cap="none" strike="noStrike">
              <a:solidFill>
                <a:schemeClr val="lt1"/>
              </a:solidFill>
              <a:latin typeface="Proxima Nova"/>
              <a:ea typeface="Proxima Nova"/>
              <a:cs typeface="Proxima Nova"/>
              <a:sym typeface="Proxima Nova"/>
            </a:endParaRPr>
          </a:p>
          <a:p>
            <a:pPr indent="0" lvl="0" marL="0" marR="0" rtl="0" algn="l">
              <a:lnSpc>
                <a:spcPct val="100000"/>
              </a:lnSpc>
              <a:spcBef>
                <a:spcPts val="1600"/>
              </a:spcBef>
              <a:spcAft>
                <a:spcPts val="1600"/>
              </a:spcAft>
              <a:buClr>
                <a:schemeClr val="dk2"/>
              </a:buClr>
              <a:buSzPts val="1800"/>
              <a:buFont typeface="Proxima Nova"/>
              <a:buNone/>
            </a:pPr>
            <a:r>
              <a:rPr b="0" i="0" lang="en" sz="1300" u="none" cap="none" strike="noStrike">
                <a:solidFill>
                  <a:schemeClr val="dk2"/>
                </a:solidFill>
                <a:latin typeface="Proxima Nova"/>
                <a:ea typeface="Proxima Nova"/>
                <a:cs typeface="Proxima Nova"/>
                <a:sym typeface="Proxima Nova"/>
              </a:rPr>
              <a:t>Investigate how plastic pollution disrupts elements of an ecosystem and/or affects organisms.</a:t>
            </a:r>
            <a:endParaRPr b="0" i="0" sz="1300" u="none" cap="none" strike="noStrike">
              <a:solidFill>
                <a:schemeClr val="dk2"/>
              </a:solidFill>
              <a:latin typeface="Proxima Nova"/>
              <a:ea typeface="Proxima Nova"/>
              <a:cs typeface="Proxima Nova"/>
              <a:sym typeface="Proxima Nova"/>
            </a:endParaRPr>
          </a:p>
        </p:txBody>
      </p:sp>
      <p:sp>
        <p:nvSpPr>
          <p:cNvPr id="154" name="Google Shape;154;p13"/>
          <p:cNvSpPr txBox="1"/>
          <p:nvPr>
            <p:ph idx="4294967295" type="subTitle"/>
          </p:nvPr>
        </p:nvSpPr>
        <p:spPr>
          <a:xfrm>
            <a:off x="7321650" y="143200"/>
            <a:ext cx="1517100" cy="347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1" i="0" lang="en" sz="1600" u="none" cap="none" strike="noStrike">
                <a:solidFill>
                  <a:schemeClr val="lt1"/>
                </a:solidFill>
                <a:latin typeface="Proxima Nova"/>
                <a:ea typeface="Proxima Nova"/>
                <a:cs typeface="Proxima Nova"/>
                <a:sym typeface="Proxima Nova"/>
              </a:rPr>
              <a:t>LESSON 5 </a:t>
            </a:r>
            <a:endParaRPr b="1" i="0" sz="1600" u="none" cap="none" strike="noStrike">
              <a:solidFill>
                <a:schemeClr val="lt1"/>
              </a:solidFill>
              <a:latin typeface="Proxima Nova"/>
              <a:ea typeface="Proxima Nova"/>
              <a:cs typeface="Proxima Nova"/>
              <a:sym typeface="Proxima Nova"/>
            </a:endParaRPr>
          </a:p>
          <a:p>
            <a:pPr indent="0" lvl="0" marL="0" marR="0" rtl="0" algn="l">
              <a:lnSpc>
                <a:spcPct val="100000"/>
              </a:lnSpc>
              <a:spcBef>
                <a:spcPts val="1600"/>
              </a:spcBef>
              <a:spcAft>
                <a:spcPts val="0"/>
              </a:spcAft>
              <a:buClr>
                <a:schemeClr val="dk2"/>
              </a:buClr>
              <a:buSzPts val="1800"/>
              <a:buFont typeface="Proxima Nova"/>
              <a:buNone/>
            </a:pPr>
            <a:r>
              <a:rPr b="0" i="0" lang="en" sz="1300" u="none" cap="none" strike="noStrike">
                <a:solidFill>
                  <a:schemeClr val="dk2"/>
                </a:solidFill>
                <a:latin typeface="Proxima Nova"/>
                <a:ea typeface="Proxima Nova"/>
                <a:cs typeface="Proxima Nova"/>
                <a:sym typeface="Proxima Nova"/>
              </a:rPr>
              <a:t>Reflect on the first 4 lessons. What are the big issues? What actions have we engaged in? What is a collective action that our class engage in that will make a measurable difference in this issue? </a:t>
            </a:r>
            <a:endParaRPr b="0" i="0" sz="1300" u="none" cap="none" strike="noStrike">
              <a:solidFill>
                <a:schemeClr val="dk2"/>
              </a:solidFill>
              <a:latin typeface="Proxima Nova"/>
              <a:ea typeface="Proxima Nova"/>
              <a:cs typeface="Proxima Nova"/>
              <a:sym typeface="Proxima Nova"/>
            </a:endParaRPr>
          </a:p>
          <a:p>
            <a:pPr indent="0" lvl="0" marL="0" marR="0" rtl="0" algn="l">
              <a:lnSpc>
                <a:spcPct val="115000"/>
              </a:lnSpc>
              <a:spcBef>
                <a:spcPts val="1600"/>
              </a:spcBef>
              <a:spcAft>
                <a:spcPts val="1600"/>
              </a:spcAft>
              <a:buClr>
                <a:schemeClr val="dk2"/>
              </a:buClr>
              <a:buSzPts val="1800"/>
              <a:buFont typeface="Proxima Nova"/>
              <a:buNone/>
            </a:pPr>
            <a:r>
              <a:t/>
            </a:r>
            <a:endParaRPr b="0" i="0" sz="1400" u="none" cap="none" strike="noStrike">
              <a:solidFill>
                <a:schemeClr val="accent5"/>
              </a:solidFill>
              <a:latin typeface="Calibri"/>
              <a:ea typeface="Calibri"/>
              <a:cs typeface="Calibri"/>
              <a:sym typeface="Calibri"/>
            </a:endParaRPr>
          </a:p>
        </p:txBody>
      </p:sp>
      <p:sp>
        <p:nvSpPr>
          <p:cNvPr id="155" name="Google Shape;155;p13"/>
          <p:cNvSpPr/>
          <p:nvPr/>
        </p:nvSpPr>
        <p:spPr>
          <a:xfrm>
            <a:off x="224850" y="3836175"/>
            <a:ext cx="1677900" cy="11463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13"/>
          <p:cNvSpPr/>
          <p:nvPr/>
        </p:nvSpPr>
        <p:spPr>
          <a:xfrm>
            <a:off x="3733050" y="3836200"/>
            <a:ext cx="1677900" cy="11463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13"/>
          <p:cNvSpPr/>
          <p:nvPr/>
        </p:nvSpPr>
        <p:spPr>
          <a:xfrm>
            <a:off x="1978950" y="3836200"/>
            <a:ext cx="1677900" cy="11463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13"/>
          <p:cNvSpPr/>
          <p:nvPr/>
        </p:nvSpPr>
        <p:spPr>
          <a:xfrm>
            <a:off x="5487150" y="3836200"/>
            <a:ext cx="1677900" cy="11463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p13"/>
          <p:cNvSpPr txBox="1"/>
          <p:nvPr>
            <p:ph idx="4294967295" type="subTitle"/>
          </p:nvPr>
        </p:nvSpPr>
        <p:spPr>
          <a:xfrm>
            <a:off x="224850" y="3836175"/>
            <a:ext cx="1677900" cy="1146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0" i="0" lang="en" sz="1300" u="none" cap="none" strike="noStrike">
                <a:solidFill>
                  <a:schemeClr val="lt1"/>
                </a:solidFill>
                <a:latin typeface="Proxima Nova Semibold"/>
                <a:ea typeface="Proxima Nova Semibold"/>
                <a:cs typeface="Proxima Nova Semibold"/>
                <a:sym typeface="Proxima Nova Semibold"/>
              </a:rPr>
              <a:t>MODELED ACTION</a:t>
            </a:r>
            <a:endParaRPr b="0" i="0" sz="1300" u="none" cap="none" strike="noStrike">
              <a:solidFill>
                <a:schemeClr val="lt1"/>
              </a:solidFill>
              <a:latin typeface="Proxima Nova Semibold"/>
              <a:ea typeface="Proxima Nova Semibold"/>
              <a:cs typeface="Proxima Nova Semibold"/>
              <a:sym typeface="Proxima Nova Semibold"/>
            </a:endParaRPr>
          </a:p>
          <a:p>
            <a:pPr indent="0" lvl="0" marL="0" marR="0" rtl="0" algn="l">
              <a:lnSpc>
                <a:spcPct val="100000"/>
              </a:lnSpc>
              <a:spcBef>
                <a:spcPts val="1600"/>
              </a:spcBef>
              <a:spcAft>
                <a:spcPts val="1600"/>
              </a:spcAft>
              <a:buClr>
                <a:schemeClr val="dk2"/>
              </a:buClr>
              <a:buSzPts val="1800"/>
              <a:buFont typeface="Proxima Nova"/>
              <a:buNone/>
            </a:pPr>
            <a:r>
              <a:rPr b="0" i="0" lang="en" sz="1200" u="none" cap="none" strike="noStrike">
                <a:solidFill>
                  <a:schemeClr val="dk2"/>
                </a:solidFill>
                <a:latin typeface="Proxima Nova"/>
                <a:ea typeface="Proxima Nova"/>
                <a:cs typeface="Proxima Nova"/>
                <a:sym typeface="Proxima Nova"/>
              </a:rPr>
              <a:t>Engage communities with public service announcements.</a:t>
            </a:r>
            <a:endParaRPr b="0" i="0" sz="1200" u="none" cap="none" strike="noStrike">
              <a:solidFill>
                <a:schemeClr val="dk2"/>
              </a:solidFill>
              <a:latin typeface="Proxima Nova"/>
              <a:ea typeface="Proxima Nova"/>
              <a:cs typeface="Proxima Nova"/>
              <a:sym typeface="Proxima Nova"/>
            </a:endParaRPr>
          </a:p>
        </p:txBody>
      </p:sp>
      <p:sp>
        <p:nvSpPr>
          <p:cNvPr id="160" name="Google Shape;160;p13"/>
          <p:cNvSpPr txBox="1"/>
          <p:nvPr>
            <p:ph idx="4294967295" type="subTitle"/>
          </p:nvPr>
        </p:nvSpPr>
        <p:spPr>
          <a:xfrm>
            <a:off x="1978950" y="3836200"/>
            <a:ext cx="1677900" cy="1146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0" i="0" lang="en" sz="1300" u="none" cap="none" strike="noStrike">
                <a:solidFill>
                  <a:schemeClr val="lt1"/>
                </a:solidFill>
                <a:latin typeface="Proxima Nova Semibold"/>
                <a:ea typeface="Proxima Nova Semibold"/>
                <a:cs typeface="Proxima Nova Semibold"/>
                <a:sym typeface="Proxima Nova Semibold"/>
              </a:rPr>
              <a:t>MODELED ACTION</a:t>
            </a:r>
            <a:endParaRPr b="0" i="0" sz="1300" u="none" cap="none" strike="noStrike">
              <a:solidFill>
                <a:schemeClr val="lt1"/>
              </a:solidFill>
              <a:latin typeface="Proxima Nova Semibold"/>
              <a:ea typeface="Proxima Nova Semibold"/>
              <a:cs typeface="Proxima Nova Semibold"/>
              <a:sym typeface="Proxima Nova Semibold"/>
            </a:endParaRPr>
          </a:p>
          <a:p>
            <a:pPr indent="0" lvl="0" marL="0" marR="0" rtl="0" algn="l">
              <a:lnSpc>
                <a:spcPct val="100000"/>
              </a:lnSpc>
              <a:spcBef>
                <a:spcPts val="1600"/>
              </a:spcBef>
              <a:spcAft>
                <a:spcPts val="1600"/>
              </a:spcAft>
              <a:buClr>
                <a:schemeClr val="dk2"/>
              </a:buClr>
              <a:buSzPts val="1800"/>
              <a:buFont typeface="Proxima Nova"/>
              <a:buNone/>
            </a:pPr>
            <a:r>
              <a:rPr b="0" i="0" lang="en" sz="1200" u="none" cap="none" strike="noStrike">
                <a:solidFill>
                  <a:schemeClr val="dk2"/>
                </a:solidFill>
                <a:latin typeface="Proxima Nova"/>
                <a:ea typeface="Proxima Nova"/>
                <a:cs typeface="Proxima Nova"/>
                <a:sym typeface="Proxima Nova"/>
              </a:rPr>
              <a:t>Design/administer a plastic use survey for the school</a:t>
            </a:r>
            <a:endParaRPr b="0" i="0" sz="1200" u="none" cap="none" strike="noStrike">
              <a:solidFill>
                <a:schemeClr val="dk2"/>
              </a:solidFill>
              <a:latin typeface="Proxima Nova"/>
              <a:ea typeface="Proxima Nova"/>
              <a:cs typeface="Proxima Nova"/>
              <a:sym typeface="Proxima Nova"/>
            </a:endParaRPr>
          </a:p>
        </p:txBody>
      </p:sp>
      <p:sp>
        <p:nvSpPr>
          <p:cNvPr id="161" name="Google Shape;161;p13"/>
          <p:cNvSpPr txBox="1"/>
          <p:nvPr>
            <p:ph idx="4294967295" type="subTitle"/>
          </p:nvPr>
        </p:nvSpPr>
        <p:spPr>
          <a:xfrm>
            <a:off x="3733050" y="3836200"/>
            <a:ext cx="1677900" cy="1132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0" i="0" lang="en" sz="1300" u="none" cap="none" strike="noStrike">
                <a:solidFill>
                  <a:schemeClr val="lt1"/>
                </a:solidFill>
                <a:latin typeface="Proxima Nova Semibold"/>
                <a:ea typeface="Proxima Nova Semibold"/>
                <a:cs typeface="Proxima Nova Semibold"/>
                <a:sym typeface="Proxima Nova Semibold"/>
              </a:rPr>
              <a:t>MODELED ACTION</a:t>
            </a:r>
            <a:endParaRPr b="0" i="0" sz="1300" u="none" cap="none" strike="noStrike">
              <a:solidFill>
                <a:schemeClr val="lt1"/>
              </a:solidFill>
              <a:latin typeface="Proxima Nova Semibold"/>
              <a:ea typeface="Proxima Nova Semibold"/>
              <a:cs typeface="Proxima Nova Semibold"/>
              <a:sym typeface="Proxima Nova Semibold"/>
            </a:endParaRPr>
          </a:p>
          <a:p>
            <a:pPr indent="0" lvl="0" marL="0" marR="0" rtl="0" algn="l">
              <a:lnSpc>
                <a:spcPct val="100000"/>
              </a:lnSpc>
              <a:spcBef>
                <a:spcPts val="1600"/>
              </a:spcBef>
              <a:spcAft>
                <a:spcPts val="1600"/>
              </a:spcAft>
              <a:buClr>
                <a:schemeClr val="dk2"/>
              </a:buClr>
              <a:buSzPts val="1800"/>
              <a:buFont typeface="Proxima Nova"/>
              <a:buNone/>
            </a:pPr>
            <a:r>
              <a:rPr b="0" i="0" lang="en" sz="1200" u="none" cap="none" strike="noStrike">
                <a:solidFill>
                  <a:schemeClr val="dk2"/>
                </a:solidFill>
                <a:latin typeface="Proxima Nova"/>
                <a:ea typeface="Proxima Nova"/>
                <a:cs typeface="Proxima Nova"/>
                <a:sym typeface="Proxima Nova"/>
              </a:rPr>
              <a:t>Create an infographic to educate the public on plastic issues</a:t>
            </a:r>
            <a:endParaRPr b="0" i="0" sz="1200" u="none" cap="none" strike="noStrike">
              <a:solidFill>
                <a:schemeClr val="dk2"/>
              </a:solidFill>
              <a:latin typeface="Proxima Nova"/>
              <a:ea typeface="Proxima Nova"/>
              <a:cs typeface="Proxima Nova"/>
              <a:sym typeface="Proxima Nova"/>
            </a:endParaRPr>
          </a:p>
        </p:txBody>
      </p:sp>
      <p:sp>
        <p:nvSpPr>
          <p:cNvPr id="162" name="Google Shape;162;p13"/>
          <p:cNvSpPr txBox="1"/>
          <p:nvPr>
            <p:ph idx="4294967295" type="subTitle"/>
          </p:nvPr>
        </p:nvSpPr>
        <p:spPr>
          <a:xfrm>
            <a:off x="5527350" y="3836200"/>
            <a:ext cx="1677900" cy="1146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1800"/>
              <a:buFont typeface="Proxima Nova"/>
              <a:buNone/>
            </a:pPr>
            <a:r>
              <a:rPr b="0" i="0" lang="en" sz="1300" u="none" cap="none" strike="noStrike">
                <a:solidFill>
                  <a:schemeClr val="lt1"/>
                </a:solidFill>
                <a:latin typeface="Proxima Nova Semibold"/>
                <a:ea typeface="Proxima Nova Semibold"/>
                <a:cs typeface="Proxima Nova Semibold"/>
                <a:sym typeface="Proxima Nova Semibold"/>
              </a:rPr>
              <a:t>MODELED ACTION</a:t>
            </a:r>
            <a:endParaRPr b="0" i="0" sz="1300" u="none" cap="none" strike="noStrike">
              <a:solidFill>
                <a:schemeClr val="lt1"/>
              </a:solidFill>
              <a:latin typeface="Proxima Nova Semibold"/>
              <a:ea typeface="Proxima Nova Semibold"/>
              <a:cs typeface="Proxima Nova Semibold"/>
              <a:sym typeface="Proxima Nova Semibold"/>
            </a:endParaRPr>
          </a:p>
          <a:p>
            <a:pPr indent="0" lvl="0" marL="0" marR="0" rtl="0" algn="l">
              <a:lnSpc>
                <a:spcPct val="100000"/>
              </a:lnSpc>
              <a:spcBef>
                <a:spcPts val="1600"/>
              </a:spcBef>
              <a:spcAft>
                <a:spcPts val="1600"/>
              </a:spcAft>
              <a:buClr>
                <a:schemeClr val="dk2"/>
              </a:buClr>
              <a:buSzPts val="1800"/>
              <a:buFont typeface="Proxima Nova"/>
              <a:buNone/>
            </a:pPr>
            <a:r>
              <a:rPr b="0" i="0" lang="en" sz="1200" u="none" cap="none" strike="noStrike">
                <a:solidFill>
                  <a:schemeClr val="dk2"/>
                </a:solidFill>
                <a:latin typeface="Proxima Nova"/>
                <a:ea typeface="Proxima Nova"/>
                <a:cs typeface="Proxima Nova"/>
                <a:sym typeface="Proxima Nova"/>
              </a:rPr>
              <a:t>Participate in a personal or class pledge</a:t>
            </a:r>
            <a:endParaRPr b="0" i="0" sz="1200" u="none" cap="none" strike="noStrike">
              <a:solidFill>
                <a:schemeClr val="dk2"/>
              </a:solidFill>
              <a:latin typeface="Proxima Nova"/>
              <a:ea typeface="Proxima Nova"/>
              <a:cs typeface="Proxima Nova"/>
              <a:sym typeface="Proxima Nova"/>
            </a:endParaRPr>
          </a:p>
        </p:txBody>
      </p:sp>
      <p:sp>
        <p:nvSpPr>
          <p:cNvPr id="163" name="Google Shape;163;p13"/>
          <p:cNvSpPr/>
          <p:nvPr/>
        </p:nvSpPr>
        <p:spPr>
          <a:xfrm>
            <a:off x="7241250" y="3822150"/>
            <a:ext cx="1677900" cy="11463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13"/>
          <p:cNvSpPr txBox="1"/>
          <p:nvPr>
            <p:ph idx="4294967295" type="subTitle"/>
          </p:nvPr>
        </p:nvSpPr>
        <p:spPr>
          <a:xfrm>
            <a:off x="7237050" y="4006000"/>
            <a:ext cx="1758300" cy="806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chemeClr val="dk2"/>
              </a:buClr>
              <a:buSzPts val="1800"/>
              <a:buFont typeface="Proxima Nova"/>
              <a:buNone/>
            </a:pPr>
            <a:r>
              <a:rPr b="0" i="0" lang="en" sz="1800" u="none" cap="none" strike="noStrike">
                <a:solidFill>
                  <a:schemeClr val="lt1"/>
                </a:solidFill>
                <a:latin typeface="Proxima Nova Semibold"/>
                <a:ea typeface="Proxima Nova Semibold"/>
                <a:cs typeface="Proxima Nova Semibold"/>
                <a:sym typeface="Proxima Nova Semibold"/>
              </a:rPr>
              <a:t>STUDENT LED ACTION!</a:t>
            </a:r>
            <a:endParaRPr b="0" i="0" sz="1800" u="none" cap="none" strike="noStrike">
              <a:solidFill>
                <a:schemeClr val="lt1"/>
              </a:solidFill>
              <a:latin typeface="Proxima Nova Semibold"/>
              <a:ea typeface="Proxima Nova Semibold"/>
              <a:cs typeface="Proxima Nova Semibold"/>
              <a:sym typeface="Proxima Nova Semibold"/>
            </a:endParaRPr>
          </a:p>
        </p:txBody>
      </p:sp>
      <p:sp>
        <p:nvSpPr>
          <p:cNvPr id="165" name="Google Shape;165;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9" name="Shape 169"/>
        <p:cNvGrpSpPr/>
        <p:nvPr/>
      </p:nvGrpSpPr>
      <p:grpSpPr>
        <a:xfrm>
          <a:off x="0" y="0"/>
          <a:ext cx="0" cy="0"/>
          <a:chOff x="0" y="0"/>
          <a:chExt cx="0" cy="0"/>
        </a:xfrm>
      </p:grpSpPr>
      <p:sp>
        <p:nvSpPr>
          <p:cNvPr id="170" name="Google Shape;170;p14"/>
          <p:cNvSpPr txBox="1"/>
          <p:nvPr>
            <p:ph idx="2" type="body"/>
          </p:nvPr>
        </p:nvSpPr>
        <p:spPr>
          <a:xfrm>
            <a:off x="4921900" y="1011000"/>
            <a:ext cx="3837000" cy="3135300"/>
          </a:xfrm>
          <a:prstGeom prst="rect">
            <a:avLst/>
          </a:prstGeom>
          <a:noFill/>
          <a:ln>
            <a:noFill/>
          </a:ln>
        </p:spPr>
        <p:txBody>
          <a:bodyPr anchorCtr="0" anchor="ctr" bIns="91425" lIns="91425" spcFirstLastPara="1" rIns="91425" wrap="square" tIns="91425">
            <a:noAutofit/>
          </a:bodyPr>
          <a:lstStyle/>
          <a:p>
            <a:pPr indent="0" lvl="0" marL="0" rtl="0" algn="ctr">
              <a:lnSpc>
                <a:spcPct val="150000"/>
              </a:lnSpc>
              <a:spcBef>
                <a:spcPts val="1000"/>
              </a:spcBef>
              <a:spcAft>
                <a:spcPts val="0"/>
              </a:spcAft>
              <a:buSzPts val="1800"/>
              <a:buNone/>
            </a:pPr>
            <a:r>
              <a:rPr lang="en" sz="1600">
                <a:latin typeface="Arial"/>
                <a:ea typeface="Arial"/>
                <a:cs typeface="Arial"/>
                <a:sym typeface="Arial"/>
              </a:rPr>
              <a:t>It may seem like we’re spending a lot of time practicing action project brainstorming. This is often one of the more challenging aspects of the MWEE. Of the activities that we’ve practiced or discussed, which could you imagine working best with your students? What other approaches are you currently taking with your students? If you’re working with multiple classes of students, what are some strategies for managing one or more MWEEs (systemic MWEEs)? </a:t>
            </a:r>
            <a:r>
              <a:rPr lang="en" sz="2000"/>
              <a:t> </a:t>
            </a:r>
            <a:endParaRPr sz="2000">
              <a:latin typeface="Proxima Nova Semibold"/>
              <a:ea typeface="Proxima Nova Semibold"/>
              <a:cs typeface="Proxima Nova Semibold"/>
              <a:sym typeface="Proxima Nova Semibold"/>
            </a:endParaRPr>
          </a:p>
        </p:txBody>
      </p:sp>
      <p:sp>
        <p:nvSpPr>
          <p:cNvPr id="171" name="Google Shape;171;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172" name="Google Shape;172;p14"/>
          <p:cNvPicPr preferRelativeResize="0"/>
          <p:nvPr/>
        </p:nvPicPr>
        <p:blipFill rotWithShape="1">
          <a:blip r:embed="rId3">
            <a:alphaModFix/>
          </a:blip>
          <a:srcRect b="0" l="0" r="0" t="0"/>
          <a:stretch/>
        </p:blipFill>
        <p:spPr>
          <a:xfrm>
            <a:off x="560401" y="795926"/>
            <a:ext cx="3565450" cy="35654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6" name="Shape 176"/>
        <p:cNvGrpSpPr/>
        <p:nvPr/>
      </p:nvGrpSpPr>
      <p:grpSpPr>
        <a:xfrm>
          <a:off x="0" y="0"/>
          <a:ext cx="0" cy="0"/>
          <a:chOff x="0" y="0"/>
          <a:chExt cx="0" cy="0"/>
        </a:xfrm>
      </p:grpSpPr>
      <p:sp>
        <p:nvSpPr>
          <p:cNvPr id="177" name="Google Shape;177;p15"/>
          <p:cNvSpPr txBox="1"/>
          <p:nvPr>
            <p:ph type="title"/>
          </p:nvPr>
        </p:nvSpPr>
        <p:spPr>
          <a:xfrm>
            <a:off x="294075" y="458150"/>
            <a:ext cx="1996200" cy="3397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1800">
                <a:solidFill>
                  <a:schemeClr val="dk2"/>
                </a:solidFill>
              </a:rPr>
              <a:t>In groups, brainstorm 3 actions and complete the 2nd page of the CER worksheet. </a:t>
            </a:r>
            <a:endParaRPr b="1" sz="1800">
              <a:solidFill>
                <a:schemeClr val="dk2"/>
              </a:solidFill>
            </a:endParaRPr>
          </a:p>
          <a:p>
            <a:pPr indent="0" lvl="0" marL="0" rtl="0" algn="l">
              <a:lnSpc>
                <a:spcPct val="100000"/>
              </a:lnSpc>
              <a:spcBef>
                <a:spcPts val="0"/>
              </a:spcBef>
              <a:spcAft>
                <a:spcPts val="0"/>
              </a:spcAft>
              <a:buSzPts val="2800"/>
              <a:buNone/>
            </a:pPr>
            <a:r>
              <a:t/>
            </a:r>
            <a:endParaRPr b="1" sz="1800">
              <a:solidFill>
                <a:schemeClr val="dk2"/>
              </a:solidFill>
            </a:endParaRPr>
          </a:p>
          <a:p>
            <a:pPr indent="0" lvl="0" marL="0" rtl="0" algn="l">
              <a:lnSpc>
                <a:spcPct val="100000"/>
              </a:lnSpc>
              <a:spcBef>
                <a:spcPts val="0"/>
              </a:spcBef>
              <a:spcAft>
                <a:spcPts val="0"/>
              </a:spcAft>
              <a:buSzPts val="2800"/>
              <a:buNone/>
            </a:pPr>
            <a:r>
              <a:rPr lang="en" sz="1800">
                <a:solidFill>
                  <a:schemeClr val="dk2"/>
                </a:solidFill>
              </a:rPr>
              <a:t>Choose </a:t>
            </a:r>
            <a:r>
              <a:rPr lang="en" sz="1800" u="sng">
                <a:solidFill>
                  <a:schemeClr val="dk2"/>
                </a:solidFill>
              </a:rPr>
              <a:t>one</a:t>
            </a:r>
            <a:r>
              <a:rPr lang="en" sz="1800">
                <a:solidFill>
                  <a:schemeClr val="dk2"/>
                </a:solidFill>
              </a:rPr>
              <a:t> action to complete this strategy statement with.</a:t>
            </a:r>
            <a:endParaRPr sz="1800">
              <a:solidFill>
                <a:schemeClr val="dk2"/>
              </a:solidFill>
            </a:endParaRPr>
          </a:p>
        </p:txBody>
      </p:sp>
      <p:pic>
        <p:nvPicPr>
          <p:cNvPr id="178" name="Google Shape;178;p15"/>
          <p:cNvPicPr preferRelativeResize="0"/>
          <p:nvPr/>
        </p:nvPicPr>
        <p:blipFill rotWithShape="1">
          <a:blip r:embed="rId3">
            <a:alphaModFix/>
          </a:blip>
          <a:srcRect b="0" l="0" r="0" t="0"/>
          <a:stretch/>
        </p:blipFill>
        <p:spPr>
          <a:xfrm>
            <a:off x="2572024" y="386025"/>
            <a:ext cx="6397475" cy="4534600"/>
          </a:xfrm>
          <a:prstGeom prst="rect">
            <a:avLst/>
          </a:prstGeom>
          <a:noFill/>
          <a:ln>
            <a:noFill/>
          </a:ln>
        </p:spPr>
      </p:pic>
      <p:grpSp>
        <p:nvGrpSpPr>
          <p:cNvPr id="179" name="Google Shape;179;p15"/>
          <p:cNvGrpSpPr/>
          <p:nvPr/>
        </p:nvGrpSpPr>
        <p:grpSpPr>
          <a:xfrm>
            <a:off x="294075" y="4196863"/>
            <a:ext cx="1733700" cy="821100"/>
            <a:chOff x="1534600" y="3988513"/>
            <a:chExt cx="1733700" cy="821100"/>
          </a:xfrm>
        </p:grpSpPr>
        <p:sp>
          <p:nvSpPr>
            <p:cNvPr id="180" name="Google Shape;180;p15"/>
            <p:cNvSpPr/>
            <p:nvPr/>
          </p:nvSpPr>
          <p:spPr>
            <a:xfrm>
              <a:off x="1534600" y="3988513"/>
              <a:ext cx="1733700" cy="8211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5"/>
            <p:cNvSpPr/>
            <p:nvPr/>
          </p:nvSpPr>
          <p:spPr>
            <a:xfrm>
              <a:off x="1592375" y="4382688"/>
              <a:ext cx="1602900" cy="342675"/>
            </a:xfrm>
            <a:prstGeom prst="rect">
              <a:avLst/>
            </a:prstGeom>
          </p:spPr>
          <p:txBody>
            <a:bodyPr>
              <a:prstTxWarp prst="textPlain"/>
            </a:bodyPr>
            <a:lstStyle/>
            <a:p>
              <a:pPr lvl="0" algn="ctr"/>
              <a:r>
                <a:rPr b="0" i="0">
                  <a:ln cap="flat" cmpd="sng" w="9525">
                    <a:solidFill>
                      <a:schemeClr val="accent2"/>
                    </a:solidFill>
                    <a:prstDash val="solid"/>
                    <a:round/>
                    <a:headEnd len="sm" w="sm" type="none"/>
                    <a:tailEnd len="sm" w="sm" type="none"/>
                  </a:ln>
                  <a:solidFill>
                    <a:schemeClr val="accent1"/>
                  </a:solidFill>
                  <a:latin typeface="Proxima Nova"/>
                </a:rPr>
                <a:t>MWEE</a:t>
              </a:r>
            </a:p>
          </p:txBody>
        </p:sp>
        <p:sp>
          <p:nvSpPr>
            <p:cNvPr id="182" name="Google Shape;182;p15"/>
            <p:cNvSpPr txBox="1"/>
            <p:nvPr/>
          </p:nvSpPr>
          <p:spPr>
            <a:xfrm>
              <a:off x="1592375" y="3988513"/>
              <a:ext cx="1602900" cy="433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chemeClr val="dk2"/>
                  </a:solidFill>
                  <a:latin typeface="Proxima Nova Extrabold"/>
                  <a:ea typeface="Proxima Nova Extrabold"/>
                  <a:cs typeface="Proxima Nova Extrabold"/>
                  <a:sym typeface="Proxima Nova Extrabold"/>
                </a:rPr>
                <a:t>Workshop</a:t>
              </a:r>
              <a:endParaRPr b="0" i="0" sz="1800" u="none" cap="none" strike="noStrike">
                <a:solidFill>
                  <a:schemeClr val="dk2"/>
                </a:solidFill>
                <a:latin typeface="Proxima Nova Extrabold"/>
                <a:ea typeface="Proxima Nova Extrabold"/>
                <a:cs typeface="Proxima Nova Extrabold"/>
                <a:sym typeface="Proxima Nova Extrabold"/>
              </a:endParaRPr>
            </a:p>
          </p:txBody>
        </p:sp>
      </p:grpSp>
      <p:sp>
        <p:nvSpPr>
          <p:cNvPr id="183" name="Google Shape;183;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6"/>
          <p:cNvSpPr txBox="1"/>
          <p:nvPr>
            <p:ph type="title"/>
          </p:nvPr>
        </p:nvSpPr>
        <p:spPr>
          <a:xfrm>
            <a:off x="311700" y="245900"/>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a:solidFill>
                  <a:srgbClr val="0274AB"/>
                </a:solidFill>
                <a:latin typeface="Arial"/>
                <a:ea typeface="Arial"/>
                <a:cs typeface="Arial"/>
                <a:sym typeface="Arial"/>
              </a:rPr>
              <a:t>Moving from Claims to Informed Action</a:t>
            </a:r>
            <a:endParaRPr b="1">
              <a:solidFill>
                <a:srgbClr val="0274AB"/>
              </a:solidFill>
              <a:latin typeface="Arial"/>
              <a:ea typeface="Arial"/>
              <a:cs typeface="Arial"/>
              <a:sym typeface="Arial"/>
            </a:endParaRPr>
          </a:p>
        </p:txBody>
      </p:sp>
      <p:sp>
        <p:nvSpPr>
          <p:cNvPr id="189" name="Google Shape;189;p16"/>
          <p:cNvSpPr txBox="1"/>
          <p:nvPr>
            <p:ph idx="1" type="body"/>
          </p:nvPr>
        </p:nvSpPr>
        <p:spPr>
          <a:xfrm>
            <a:off x="3593650" y="1448900"/>
            <a:ext cx="4068900" cy="2532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800"/>
              <a:buNone/>
            </a:pPr>
            <a:r>
              <a:rPr lang="en" sz="2400"/>
              <a:t>Complete the </a:t>
            </a:r>
            <a:r>
              <a:rPr lang="en" sz="2400" u="sng"/>
              <a:t>Moving from Claims to Informed Action</a:t>
            </a:r>
            <a:r>
              <a:rPr lang="en" sz="2400"/>
              <a:t> worksheet. </a:t>
            </a:r>
            <a:endParaRPr sz="2400"/>
          </a:p>
          <a:p>
            <a:pPr indent="0" lvl="0" marL="0" rtl="0" algn="l">
              <a:lnSpc>
                <a:spcPct val="100000"/>
              </a:lnSpc>
              <a:spcBef>
                <a:spcPts val="1600"/>
              </a:spcBef>
              <a:spcAft>
                <a:spcPts val="1600"/>
              </a:spcAft>
              <a:buSzPts val="1800"/>
              <a:buNone/>
            </a:pPr>
            <a:r>
              <a:t/>
            </a:r>
            <a:endParaRPr sz="1200"/>
          </a:p>
        </p:txBody>
      </p:sp>
      <p:sp>
        <p:nvSpPr>
          <p:cNvPr id="190" name="Google Shape;190;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191" name="Google Shape;191;p16"/>
          <p:cNvPicPr preferRelativeResize="0"/>
          <p:nvPr/>
        </p:nvPicPr>
        <p:blipFill rotWithShape="1">
          <a:blip r:embed="rId3">
            <a:alphaModFix/>
          </a:blip>
          <a:srcRect b="119" l="0" r="0" t="119"/>
          <a:stretch/>
        </p:blipFill>
        <p:spPr>
          <a:xfrm>
            <a:off x="717075" y="1106498"/>
            <a:ext cx="2668234" cy="3443651"/>
          </a:xfrm>
          <a:prstGeom prst="rect">
            <a:avLst/>
          </a:prstGeom>
          <a:noFill/>
          <a:ln cap="flat" cmpd="sng" w="19050">
            <a:solidFill>
              <a:srgbClr val="FFFFFF"/>
            </a:solidFill>
            <a:prstDash val="solid"/>
            <a:round/>
            <a:headEnd len="sm" w="sm" type="none"/>
            <a:tailEnd len="sm" w="sm" type="none"/>
          </a:ln>
        </p:spPr>
      </p:pic>
      <p:pic>
        <p:nvPicPr>
          <p:cNvPr id="192" name="Google Shape;192;p16"/>
          <p:cNvPicPr preferRelativeResize="0"/>
          <p:nvPr/>
        </p:nvPicPr>
        <p:blipFill rotWithShape="1">
          <a:blip r:embed="rId4">
            <a:alphaModFix/>
          </a:blip>
          <a:srcRect b="0" l="0" r="0" t="0"/>
          <a:stretch/>
        </p:blipFill>
        <p:spPr>
          <a:xfrm>
            <a:off x="7159873" y="4205075"/>
            <a:ext cx="1514150" cy="8517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7"/>
          <p:cNvSpPr txBox="1"/>
          <p:nvPr>
            <p:ph idx="2" type="body"/>
          </p:nvPr>
        </p:nvSpPr>
        <p:spPr>
          <a:xfrm>
            <a:off x="4921900" y="1011000"/>
            <a:ext cx="3837000" cy="3135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methods would you use to support youth voice during action project brainstorming?</a:t>
            </a:r>
            <a:endParaRPr sz="2400">
              <a:latin typeface="Proxima Nova Semibold"/>
              <a:ea typeface="Proxima Nova Semibold"/>
              <a:cs typeface="Proxima Nova Semibold"/>
              <a:sym typeface="Proxima Nova Semibold"/>
            </a:endParaRPr>
          </a:p>
        </p:txBody>
      </p:sp>
      <p:sp>
        <p:nvSpPr>
          <p:cNvPr id="198" name="Google Shape;198;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199" name="Google Shape;199;p17"/>
          <p:cNvPicPr preferRelativeResize="0"/>
          <p:nvPr/>
        </p:nvPicPr>
        <p:blipFill rotWithShape="1">
          <a:blip r:embed="rId3">
            <a:alphaModFix/>
          </a:blip>
          <a:srcRect b="0" l="0" r="0" t="0"/>
          <a:stretch/>
        </p:blipFill>
        <p:spPr>
          <a:xfrm>
            <a:off x="560401" y="795926"/>
            <a:ext cx="3565450" cy="35654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41"/>
          <p:cNvSpPr txBox="1"/>
          <p:nvPr>
            <p:ph type="title"/>
          </p:nvPr>
        </p:nvSpPr>
        <p:spPr>
          <a:xfrm>
            <a:off x="311700" y="1211056"/>
            <a:ext cx="8520600" cy="1022478"/>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SzPts val="4200"/>
              <a:buNone/>
            </a:pPr>
            <a:r>
              <a:rPr b="1" lang="en" sz="7000">
                <a:solidFill>
                  <a:srgbClr val="0274AB"/>
                </a:solidFill>
                <a:latin typeface="Arial"/>
                <a:ea typeface="Arial"/>
                <a:cs typeface="Arial"/>
                <a:sym typeface="Arial"/>
              </a:rPr>
              <a:t>Activity 4.3</a:t>
            </a:r>
            <a:endParaRPr sz="7000">
              <a:solidFill>
                <a:schemeClr val="dk2"/>
              </a:solidFill>
            </a:endParaRPr>
          </a:p>
        </p:txBody>
      </p:sp>
      <p:sp>
        <p:nvSpPr>
          <p:cNvPr id="205" name="Google Shape;205;p41"/>
          <p:cNvSpPr txBox="1"/>
          <p:nvPr>
            <p:ph idx="1" type="body"/>
          </p:nvPr>
        </p:nvSpPr>
        <p:spPr>
          <a:xfrm>
            <a:off x="311700" y="2398426"/>
            <a:ext cx="8520600" cy="2054599"/>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600"/>
              </a:spcAft>
              <a:buSzPts val="1800"/>
              <a:buNone/>
            </a:pPr>
            <a:r>
              <a:rPr lang="en" sz="3600" u="sng"/>
              <a:t>Choosing an Action Project</a:t>
            </a:r>
            <a:endParaRPr/>
          </a:p>
        </p:txBody>
      </p:sp>
      <p:sp>
        <p:nvSpPr>
          <p:cNvPr id="206" name="Google Shape;206;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0"/>
          <p:cNvSpPr txBox="1"/>
          <p:nvPr>
            <p:ph type="title"/>
          </p:nvPr>
        </p:nvSpPr>
        <p:spPr>
          <a:xfrm>
            <a:off x="311700" y="479271"/>
            <a:ext cx="8520600" cy="842553"/>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 sz="2400">
                <a:solidFill>
                  <a:srgbClr val="0274AB"/>
                </a:solidFill>
                <a:latin typeface="Arial"/>
                <a:ea typeface="Arial"/>
                <a:cs typeface="Arial"/>
                <a:sym typeface="Arial"/>
              </a:rPr>
              <a:t>When determining criteria for Action project selection...</a:t>
            </a:r>
            <a:endParaRPr sz="2400">
              <a:solidFill>
                <a:srgbClr val="0274AB"/>
              </a:solidFill>
              <a:latin typeface="Arial"/>
              <a:ea typeface="Arial"/>
              <a:cs typeface="Arial"/>
              <a:sym typeface="Arial"/>
            </a:endParaRPr>
          </a:p>
        </p:txBody>
      </p:sp>
      <p:sp>
        <p:nvSpPr>
          <p:cNvPr id="212" name="Google Shape;212;p20"/>
          <p:cNvSpPr txBox="1"/>
          <p:nvPr>
            <p:ph idx="1" type="body"/>
          </p:nvPr>
        </p:nvSpPr>
        <p:spPr>
          <a:xfrm>
            <a:off x="311700" y="1216150"/>
            <a:ext cx="8520600" cy="301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SzPts val="1800"/>
              <a:buNone/>
            </a:pPr>
            <a:r>
              <a:rPr lang="en">
                <a:highlight>
                  <a:schemeClr val="dk1"/>
                </a:highlight>
              </a:rPr>
              <a:t>Realistic</a:t>
            </a:r>
            <a:r>
              <a:rPr lang="en"/>
              <a:t> - will students be able to carry out the strategy given the available resources?</a:t>
            </a:r>
            <a:endParaRPr/>
          </a:p>
          <a:p>
            <a:pPr indent="0" lvl="0" marL="0" rtl="0" algn="l">
              <a:lnSpc>
                <a:spcPct val="100000"/>
              </a:lnSpc>
              <a:spcBef>
                <a:spcPts val="1000"/>
              </a:spcBef>
              <a:spcAft>
                <a:spcPts val="0"/>
              </a:spcAft>
              <a:buSzPts val="1800"/>
              <a:buNone/>
            </a:pPr>
            <a:r>
              <a:rPr lang="en">
                <a:highlight>
                  <a:schemeClr val="dk1"/>
                </a:highlight>
              </a:rPr>
              <a:t>Precedent</a:t>
            </a:r>
            <a:r>
              <a:rPr lang="en"/>
              <a:t> - how have others used this strategy before, and how well did it work?</a:t>
            </a:r>
            <a:endParaRPr/>
          </a:p>
          <a:p>
            <a:pPr indent="0" lvl="0" marL="0" rtl="0" algn="l">
              <a:lnSpc>
                <a:spcPct val="100000"/>
              </a:lnSpc>
              <a:spcBef>
                <a:spcPts val="1000"/>
              </a:spcBef>
              <a:spcAft>
                <a:spcPts val="0"/>
              </a:spcAft>
              <a:buSzPts val="1800"/>
              <a:buNone/>
            </a:pPr>
            <a:r>
              <a:rPr lang="en">
                <a:highlight>
                  <a:schemeClr val="dk1"/>
                </a:highlight>
              </a:rPr>
              <a:t>Relevance</a:t>
            </a:r>
            <a:r>
              <a:rPr lang="en"/>
              <a:t> - how much does the strategy actually address the project goal?</a:t>
            </a:r>
            <a:endParaRPr/>
          </a:p>
          <a:p>
            <a:pPr indent="0" lvl="0" marL="0" rtl="0" algn="l">
              <a:lnSpc>
                <a:spcPct val="100000"/>
              </a:lnSpc>
              <a:spcBef>
                <a:spcPts val="1000"/>
              </a:spcBef>
              <a:spcAft>
                <a:spcPts val="0"/>
              </a:spcAft>
              <a:buSzPts val="1800"/>
              <a:buNone/>
            </a:pPr>
            <a:r>
              <a:rPr lang="en">
                <a:highlight>
                  <a:schemeClr val="dk1"/>
                </a:highlight>
              </a:rPr>
              <a:t>Simplicity</a:t>
            </a:r>
            <a:r>
              <a:rPr lang="en"/>
              <a:t> - how easy or difficult will the strategy be to carry out?</a:t>
            </a:r>
            <a:endParaRPr/>
          </a:p>
          <a:p>
            <a:pPr indent="0" lvl="0" marL="0" rtl="0" algn="l">
              <a:lnSpc>
                <a:spcPct val="100000"/>
              </a:lnSpc>
              <a:spcBef>
                <a:spcPts val="1000"/>
              </a:spcBef>
              <a:spcAft>
                <a:spcPts val="0"/>
              </a:spcAft>
              <a:buSzPts val="1800"/>
              <a:buNone/>
            </a:pPr>
            <a:r>
              <a:rPr lang="en">
                <a:highlight>
                  <a:schemeClr val="dk1"/>
                </a:highlight>
              </a:rPr>
              <a:t>Impact</a:t>
            </a:r>
            <a:r>
              <a:rPr lang="en"/>
              <a:t> - how likely is it that the strategy will have a lasting impact? Will it be sustainable?</a:t>
            </a:r>
            <a:endParaRPr/>
          </a:p>
          <a:p>
            <a:pPr indent="0" lvl="0" marL="0" rtl="0" algn="l">
              <a:lnSpc>
                <a:spcPct val="115000"/>
              </a:lnSpc>
              <a:spcBef>
                <a:spcPts val="0"/>
              </a:spcBef>
              <a:spcAft>
                <a:spcPts val="1600"/>
              </a:spcAft>
              <a:buSzPts val="1800"/>
              <a:buNone/>
            </a:pPr>
            <a:r>
              <a:t/>
            </a:r>
            <a:endParaRPr/>
          </a:p>
        </p:txBody>
      </p:sp>
      <p:sp>
        <p:nvSpPr>
          <p:cNvPr id="213" name="Google Shape;213;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2"/>
          <p:cNvSpPr txBox="1"/>
          <p:nvPr>
            <p:ph type="title"/>
          </p:nvPr>
        </p:nvSpPr>
        <p:spPr>
          <a:xfrm>
            <a:off x="311700" y="1211056"/>
            <a:ext cx="8520600" cy="1022478"/>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SzPts val="4200"/>
              <a:buNone/>
            </a:pPr>
            <a:r>
              <a:rPr b="1" lang="en" sz="7000">
                <a:solidFill>
                  <a:srgbClr val="0274AB"/>
                </a:solidFill>
                <a:latin typeface="Arial"/>
                <a:ea typeface="Arial"/>
                <a:cs typeface="Arial"/>
                <a:sym typeface="Arial"/>
              </a:rPr>
              <a:t>Activity 4.1</a:t>
            </a:r>
            <a:endParaRPr sz="7000">
              <a:solidFill>
                <a:schemeClr val="dk2"/>
              </a:solidFill>
            </a:endParaRPr>
          </a:p>
        </p:txBody>
      </p:sp>
      <p:sp>
        <p:nvSpPr>
          <p:cNvPr id="61" name="Google Shape;61;p2"/>
          <p:cNvSpPr txBox="1"/>
          <p:nvPr>
            <p:ph idx="1" type="body"/>
          </p:nvPr>
        </p:nvSpPr>
        <p:spPr>
          <a:xfrm>
            <a:off x="311700" y="2398426"/>
            <a:ext cx="8520600" cy="2054599"/>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600"/>
              </a:spcAft>
              <a:buSzPts val="1800"/>
              <a:buNone/>
            </a:pPr>
            <a:r>
              <a:rPr lang="en" sz="3600" u="sng"/>
              <a:t>Claim Evidence Reasoning</a:t>
            </a:r>
            <a:endParaRPr/>
          </a:p>
        </p:txBody>
      </p:sp>
      <p:sp>
        <p:nvSpPr>
          <p:cNvPr id="62" name="Google Shape;62;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1"/>
          <p:cNvSpPr txBox="1"/>
          <p:nvPr>
            <p:ph idx="2" type="body"/>
          </p:nvPr>
        </p:nvSpPr>
        <p:spPr>
          <a:xfrm>
            <a:off x="4939500" y="280175"/>
            <a:ext cx="3837000" cy="45447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SzPts val="1800"/>
              <a:buNone/>
            </a:pPr>
            <a:r>
              <a:rPr b="0" i="1" lang="en" sz="1200" u="none" cap="none" strike="noStrike">
                <a:solidFill>
                  <a:schemeClr val="dk2"/>
                </a:solidFill>
                <a:latin typeface="Arial"/>
                <a:ea typeface="Arial"/>
                <a:cs typeface="Arial"/>
                <a:sym typeface="Arial"/>
              </a:rPr>
              <a:t>As the educator, you are aware of the limiting factors for the action projects. At the same time, you still want to support the youth voice in the selection process.</a:t>
            </a:r>
            <a:endParaRPr/>
          </a:p>
          <a:p>
            <a:pPr indent="0" lvl="0" marL="0" marR="0" rtl="0" algn="ctr">
              <a:lnSpc>
                <a:spcPct val="150000"/>
              </a:lnSpc>
              <a:spcBef>
                <a:spcPts val="0"/>
              </a:spcBef>
              <a:spcAft>
                <a:spcPts val="0"/>
              </a:spcAft>
              <a:buSzPts val="1800"/>
              <a:buNone/>
            </a:pPr>
            <a:r>
              <a:rPr lang="en" sz="1600">
                <a:latin typeface="Arial"/>
                <a:ea typeface="Arial"/>
                <a:cs typeface="Arial"/>
                <a:sym typeface="Arial"/>
              </a:rPr>
              <a:t>If you were to organize outside experts to talk with students about their similar or parallel work, what can you do to make sure that both the students and your criteria are recognized in this process?</a:t>
            </a:r>
            <a:endParaRPr/>
          </a:p>
        </p:txBody>
      </p:sp>
      <p:sp>
        <p:nvSpPr>
          <p:cNvPr id="219" name="Google Shape;219;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20" name="Google Shape;220;p21"/>
          <p:cNvPicPr preferRelativeResize="0"/>
          <p:nvPr/>
        </p:nvPicPr>
        <p:blipFill rotWithShape="1">
          <a:blip r:embed="rId3">
            <a:alphaModFix/>
          </a:blip>
          <a:srcRect b="0" l="0" r="0" t="0"/>
          <a:stretch/>
        </p:blipFill>
        <p:spPr>
          <a:xfrm>
            <a:off x="560401" y="795926"/>
            <a:ext cx="3565450" cy="35654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9"/>
          <p:cNvSpPr txBox="1"/>
          <p:nvPr>
            <p:ph type="title"/>
          </p:nvPr>
        </p:nvSpPr>
        <p:spPr>
          <a:xfrm>
            <a:off x="6757674" y="882869"/>
            <a:ext cx="2263483" cy="2270931"/>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3600">
                <a:solidFill>
                  <a:srgbClr val="0274AB"/>
                </a:solidFill>
              </a:rPr>
              <a:t>Deciding on an Action</a:t>
            </a:r>
            <a:endParaRPr b="1" sz="3600">
              <a:solidFill>
                <a:srgbClr val="0274AB"/>
              </a:solidFill>
            </a:endParaRPr>
          </a:p>
        </p:txBody>
      </p:sp>
      <p:pic>
        <p:nvPicPr>
          <p:cNvPr id="226" name="Google Shape;226;p19"/>
          <p:cNvPicPr preferRelativeResize="0"/>
          <p:nvPr/>
        </p:nvPicPr>
        <p:blipFill rotWithShape="1">
          <a:blip r:embed="rId3">
            <a:alphaModFix/>
          </a:blip>
          <a:srcRect b="0" l="0" r="0" t="0"/>
          <a:stretch/>
        </p:blipFill>
        <p:spPr>
          <a:xfrm>
            <a:off x="176400" y="207450"/>
            <a:ext cx="6581275" cy="4549350"/>
          </a:xfrm>
          <a:prstGeom prst="rect">
            <a:avLst/>
          </a:prstGeom>
          <a:noFill/>
          <a:ln>
            <a:noFill/>
          </a:ln>
        </p:spPr>
      </p:pic>
      <p:sp>
        <p:nvSpPr>
          <p:cNvPr id="227" name="Google Shape;227;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28" name="Google Shape;228;p19"/>
          <p:cNvPicPr preferRelativeResize="0"/>
          <p:nvPr/>
        </p:nvPicPr>
        <p:blipFill rotWithShape="1">
          <a:blip r:embed="rId4">
            <a:alphaModFix/>
          </a:blip>
          <a:srcRect b="0" l="0" r="0" t="0"/>
          <a:stretch/>
        </p:blipFill>
        <p:spPr>
          <a:xfrm>
            <a:off x="7159873" y="4205075"/>
            <a:ext cx="1514150" cy="8517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2"/>
          <p:cNvSpPr txBox="1"/>
          <p:nvPr>
            <p:ph idx="2" type="body"/>
          </p:nvPr>
        </p:nvSpPr>
        <p:spPr>
          <a:xfrm>
            <a:off x="4939500" y="280175"/>
            <a:ext cx="3837000" cy="45447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SzPts val="1800"/>
              <a:buNone/>
            </a:pPr>
            <a:r>
              <a:rPr b="0" lang="en" u="none" cap="none" strike="noStrike">
                <a:solidFill>
                  <a:schemeClr val="dk2"/>
                </a:solidFill>
                <a:latin typeface="Arial"/>
                <a:ea typeface="Arial"/>
                <a:cs typeface="Arial"/>
                <a:sym typeface="Arial"/>
              </a:rPr>
              <a:t>How do you see this grid working with the students to select an action project?</a:t>
            </a:r>
            <a:endParaRPr/>
          </a:p>
          <a:p>
            <a:pPr indent="0" lvl="0" marL="0" marR="0" rtl="0" algn="ctr">
              <a:lnSpc>
                <a:spcPct val="150000"/>
              </a:lnSpc>
              <a:spcBef>
                <a:spcPts val="0"/>
              </a:spcBef>
              <a:spcAft>
                <a:spcPts val="0"/>
              </a:spcAft>
              <a:buSzPts val="1800"/>
              <a:buNone/>
            </a:pPr>
            <a:r>
              <a:rPr lang="en">
                <a:latin typeface="Arial"/>
                <a:ea typeface="Arial"/>
                <a:cs typeface="Arial"/>
                <a:sym typeface="Arial"/>
              </a:rPr>
              <a:t>____________________________</a:t>
            </a:r>
            <a:r>
              <a:rPr b="0" lang="en" u="none" cap="none" strike="noStrike">
                <a:solidFill>
                  <a:schemeClr val="dk2"/>
                </a:solidFill>
                <a:latin typeface="Arial"/>
                <a:ea typeface="Arial"/>
                <a:cs typeface="Arial"/>
                <a:sym typeface="Arial"/>
              </a:rPr>
              <a:t>Would you make changes to the activity? </a:t>
            </a:r>
            <a:endParaRPr sz="2400">
              <a:latin typeface="Arial"/>
              <a:ea typeface="Arial"/>
              <a:cs typeface="Arial"/>
              <a:sym typeface="Arial"/>
            </a:endParaRPr>
          </a:p>
        </p:txBody>
      </p:sp>
      <p:sp>
        <p:nvSpPr>
          <p:cNvPr id="234" name="Google Shape;234;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35" name="Google Shape;235;p42"/>
          <p:cNvPicPr preferRelativeResize="0"/>
          <p:nvPr/>
        </p:nvPicPr>
        <p:blipFill rotWithShape="1">
          <a:blip r:embed="rId3">
            <a:alphaModFix/>
          </a:blip>
          <a:srcRect b="0" l="0" r="0" t="0"/>
          <a:stretch/>
        </p:blipFill>
        <p:spPr>
          <a:xfrm>
            <a:off x="560401" y="795926"/>
            <a:ext cx="3565450" cy="35654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3"/>
          <p:cNvSpPr txBox="1"/>
          <p:nvPr>
            <p:ph idx="2" type="body"/>
          </p:nvPr>
        </p:nvSpPr>
        <p:spPr>
          <a:xfrm>
            <a:off x="4939500" y="280175"/>
            <a:ext cx="3837000" cy="45447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SzPts val="1800"/>
              <a:buNone/>
            </a:pPr>
            <a:r>
              <a:rPr b="0" lang="en" u="none" cap="none" strike="noStrike">
                <a:solidFill>
                  <a:schemeClr val="dk2"/>
                </a:solidFill>
                <a:latin typeface="Arial"/>
                <a:ea typeface="Arial"/>
                <a:cs typeface="Arial"/>
                <a:sym typeface="Arial"/>
              </a:rPr>
              <a:t>Has anyone been in a similar situation or anticipates this being the case for their MWEE? If so, what could you do to ensure that youth voice is authentically incorporated?</a:t>
            </a:r>
            <a:endParaRPr/>
          </a:p>
        </p:txBody>
      </p:sp>
      <p:sp>
        <p:nvSpPr>
          <p:cNvPr id="241" name="Google Shape;241;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42" name="Google Shape;242;p43"/>
          <p:cNvPicPr preferRelativeResize="0"/>
          <p:nvPr/>
        </p:nvPicPr>
        <p:blipFill rotWithShape="1">
          <a:blip r:embed="rId3">
            <a:alphaModFix/>
          </a:blip>
          <a:srcRect b="0" l="0" r="0" t="0"/>
          <a:stretch/>
        </p:blipFill>
        <p:spPr>
          <a:xfrm>
            <a:off x="560401" y="795926"/>
            <a:ext cx="3565450" cy="35654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44"/>
          <p:cNvSpPr txBox="1"/>
          <p:nvPr>
            <p:ph type="title"/>
          </p:nvPr>
        </p:nvSpPr>
        <p:spPr>
          <a:xfrm>
            <a:off x="311700" y="1211056"/>
            <a:ext cx="8520600" cy="1022478"/>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SzPts val="4200"/>
              <a:buNone/>
            </a:pPr>
            <a:r>
              <a:rPr b="1" lang="en" sz="7000">
                <a:solidFill>
                  <a:srgbClr val="0274AB"/>
                </a:solidFill>
                <a:latin typeface="Arial"/>
                <a:ea typeface="Arial"/>
                <a:cs typeface="Arial"/>
                <a:sym typeface="Arial"/>
              </a:rPr>
              <a:t>Activity 4.4</a:t>
            </a:r>
            <a:endParaRPr sz="7000">
              <a:solidFill>
                <a:schemeClr val="dk2"/>
              </a:solidFill>
            </a:endParaRPr>
          </a:p>
        </p:txBody>
      </p:sp>
      <p:sp>
        <p:nvSpPr>
          <p:cNvPr id="248" name="Google Shape;248;p44"/>
          <p:cNvSpPr txBox="1"/>
          <p:nvPr>
            <p:ph idx="1" type="body"/>
          </p:nvPr>
        </p:nvSpPr>
        <p:spPr>
          <a:xfrm>
            <a:off x="311700" y="2398426"/>
            <a:ext cx="8520600" cy="2054599"/>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600"/>
              </a:spcAft>
              <a:buSzPts val="1800"/>
              <a:buNone/>
            </a:pPr>
            <a:r>
              <a:rPr lang="en" sz="3600" u="sng"/>
              <a:t>Action Project Planning</a:t>
            </a:r>
            <a:endParaRPr/>
          </a:p>
        </p:txBody>
      </p:sp>
      <p:sp>
        <p:nvSpPr>
          <p:cNvPr id="249" name="Google Shape;249;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3" name="Shape 253"/>
        <p:cNvGrpSpPr/>
        <p:nvPr/>
      </p:nvGrpSpPr>
      <p:grpSpPr>
        <a:xfrm>
          <a:off x="0" y="0"/>
          <a:ext cx="0" cy="0"/>
          <a:chOff x="0" y="0"/>
          <a:chExt cx="0" cy="0"/>
        </a:xfrm>
      </p:grpSpPr>
      <p:sp>
        <p:nvSpPr>
          <p:cNvPr id="254" name="Google Shape;254;p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a:solidFill>
                  <a:srgbClr val="0274AB"/>
                </a:solidFill>
                <a:latin typeface="Arial"/>
                <a:ea typeface="Arial"/>
                <a:cs typeface="Arial"/>
                <a:sym typeface="Arial"/>
              </a:rPr>
              <a:t>Action Project Planning</a:t>
            </a:r>
            <a:endParaRPr b="1">
              <a:solidFill>
                <a:srgbClr val="0274AB"/>
              </a:solidFill>
              <a:latin typeface="Arial"/>
              <a:ea typeface="Arial"/>
              <a:cs typeface="Arial"/>
              <a:sym typeface="Arial"/>
            </a:endParaRPr>
          </a:p>
        </p:txBody>
      </p:sp>
      <p:sp>
        <p:nvSpPr>
          <p:cNvPr id="255" name="Google Shape;255;p23"/>
          <p:cNvSpPr txBox="1"/>
          <p:nvPr>
            <p:ph idx="1" type="body"/>
          </p:nvPr>
        </p:nvSpPr>
        <p:spPr>
          <a:xfrm>
            <a:off x="311700" y="1152475"/>
            <a:ext cx="8126100" cy="3416400"/>
          </a:xfrm>
          <a:prstGeom prst="rect">
            <a:avLst/>
          </a:prstGeom>
          <a:noFill/>
          <a:ln>
            <a:noFill/>
          </a:ln>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AutoNum type="arabicPeriod"/>
            </a:pPr>
            <a:r>
              <a:rPr lang="en"/>
              <a:t>Create a work plan for setting the action into motion</a:t>
            </a:r>
            <a:endParaRPr/>
          </a:p>
          <a:p>
            <a:pPr indent="-342900" lvl="0" marL="457200" rtl="0" algn="l">
              <a:lnSpc>
                <a:spcPct val="150000"/>
              </a:lnSpc>
              <a:spcBef>
                <a:spcPts val="0"/>
              </a:spcBef>
              <a:spcAft>
                <a:spcPts val="0"/>
              </a:spcAft>
              <a:buSzPts val="1800"/>
              <a:buAutoNum type="arabicPeriod"/>
            </a:pPr>
            <a:r>
              <a:rPr lang="en"/>
              <a:t>Evaluate the action against the </a:t>
            </a:r>
            <a:r>
              <a:rPr lang="en" u="sng"/>
              <a:t>MWEE Audit Tool</a:t>
            </a:r>
            <a:endParaRPr u="sng"/>
          </a:p>
          <a:p>
            <a:pPr indent="0" lvl="0" marL="0" rtl="0" algn="l">
              <a:lnSpc>
                <a:spcPct val="150000"/>
              </a:lnSpc>
              <a:spcBef>
                <a:spcPts val="1600"/>
              </a:spcBef>
              <a:spcAft>
                <a:spcPts val="0"/>
              </a:spcAft>
              <a:buSzPts val="1800"/>
              <a:buNone/>
            </a:pPr>
            <a:r>
              <a:t/>
            </a:r>
            <a:endParaRPr u="sng"/>
          </a:p>
          <a:p>
            <a:pPr indent="0" lvl="0" marL="0" rtl="0" algn="l">
              <a:lnSpc>
                <a:spcPct val="150000"/>
              </a:lnSpc>
              <a:spcBef>
                <a:spcPts val="1600"/>
              </a:spcBef>
              <a:spcAft>
                <a:spcPts val="0"/>
              </a:spcAft>
              <a:buSzPts val="1800"/>
              <a:buNone/>
            </a:pPr>
            <a:r>
              <a:t/>
            </a:r>
            <a:endParaRPr u="sng"/>
          </a:p>
          <a:p>
            <a:pPr indent="-342900" lvl="0" marL="457200" rtl="0" algn="l">
              <a:lnSpc>
                <a:spcPct val="150000"/>
              </a:lnSpc>
              <a:spcBef>
                <a:spcPts val="1600"/>
              </a:spcBef>
              <a:spcAft>
                <a:spcPts val="0"/>
              </a:spcAft>
              <a:buSzPts val="1800"/>
              <a:buAutoNum type="arabicPeriod"/>
            </a:pPr>
            <a:r>
              <a:rPr lang="en"/>
              <a:t>Share how your group will engage all students in the planning and implementation of the action project</a:t>
            </a:r>
            <a:endParaRPr/>
          </a:p>
        </p:txBody>
      </p:sp>
      <p:pic>
        <p:nvPicPr>
          <p:cNvPr id="256" name="Google Shape;256;p23"/>
          <p:cNvPicPr preferRelativeResize="0"/>
          <p:nvPr/>
        </p:nvPicPr>
        <p:blipFill rotWithShape="1">
          <a:blip r:embed="rId3">
            <a:alphaModFix/>
          </a:blip>
          <a:srcRect b="0" l="0" r="0" t="0"/>
          <a:stretch/>
        </p:blipFill>
        <p:spPr>
          <a:xfrm>
            <a:off x="1744125" y="2116925"/>
            <a:ext cx="1031750" cy="1331575"/>
          </a:xfrm>
          <a:prstGeom prst="rect">
            <a:avLst/>
          </a:prstGeom>
          <a:noFill/>
          <a:ln cap="flat" cmpd="sng" w="19050">
            <a:solidFill>
              <a:srgbClr val="FFFFFF"/>
            </a:solidFill>
            <a:prstDash val="solid"/>
            <a:round/>
            <a:headEnd len="sm" w="sm" type="none"/>
            <a:tailEnd len="sm" w="sm" type="none"/>
          </a:ln>
        </p:spPr>
      </p:pic>
      <p:sp>
        <p:nvSpPr>
          <p:cNvPr id="257" name="Google Shape;257;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58" name="Google Shape;258;p23"/>
          <p:cNvPicPr preferRelativeResize="0"/>
          <p:nvPr/>
        </p:nvPicPr>
        <p:blipFill rotWithShape="1">
          <a:blip r:embed="rId4">
            <a:alphaModFix/>
          </a:blip>
          <a:srcRect b="0" l="0" r="0" t="0"/>
          <a:stretch/>
        </p:blipFill>
        <p:spPr>
          <a:xfrm>
            <a:off x="7159873" y="4205075"/>
            <a:ext cx="1514150" cy="8517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4"/>
          <p:cNvSpPr txBox="1"/>
          <p:nvPr>
            <p:ph idx="2" type="body"/>
          </p:nvPr>
        </p:nvSpPr>
        <p:spPr>
          <a:xfrm>
            <a:off x="4939500" y="280175"/>
            <a:ext cx="3837000" cy="4544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Did your group come up with a question or activity in your work plan that you would like to share with others that can help encourage and embrace youth voice and participation?</a:t>
            </a:r>
            <a:endParaRPr sz="2400">
              <a:latin typeface="Proxima Nova Semibold"/>
              <a:ea typeface="Proxima Nova Semibold"/>
              <a:cs typeface="Proxima Nova Semibold"/>
              <a:sym typeface="Proxima Nova Semibold"/>
            </a:endParaRPr>
          </a:p>
        </p:txBody>
      </p:sp>
      <p:sp>
        <p:nvSpPr>
          <p:cNvPr id="264" name="Google Shape;264;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65" name="Google Shape;265;p24"/>
          <p:cNvPicPr preferRelativeResize="0"/>
          <p:nvPr/>
        </p:nvPicPr>
        <p:blipFill rotWithShape="1">
          <a:blip r:embed="rId3">
            <a:alphaModFix/>
          </a:blip>
          <a:srcRect b="0" l="0" r="0" t="0"/>
          <a:stretch/>
        </p:blipFill>
        <p:spPr>
          <a:xfrm>
            <a:off x="575851" y="789026"/>
            <a:ext cx="3565450" cy="35654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5"/>
          <p:cNvSpPr txBox="1"/>
          <p:nvPr>
            <p:ph idx="2" type="body"/>
          </p:nvPr>
        </p:nvSpPr>
        <p:spPr>
          <a:xfrm>
            <a:off x="4939500" y="280175"/>
            <a:ext cx="3837000" cy="45447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assessment methods have you used in the past that would lend itself well to guiding students through reflecting on the MWEE experience, particularly around the action project?</a:t>
            </a:r>
            <a:endParaRPr sz="2400">
              <a:latin typeface="Proxima Nova Semibold"/>
              <a:ea typeface="Proxima Nova Semibold"/>
              <a:cs typeface="Proxima Nova Semibold"/>
              <a:sym typeface="Proxima Nova Semibold"/>
            </a:endParaRPr>
          </a:p>
        </p:txBody>
      </p:sp>
      <p:sp>
        <p:nvSpPr>
          <p:cNvPr id="271" name="Google Shape;271;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72" name="Google Shape;272;p45"/>
          <p:cNvPicPr preferRelativeResize="0"/>
          <p:nvPr/>
        </p:nvPicPr>
        <p:blipFill rotWithShape="1">
          <a:blip r:embed="rId3">
            <a:alphaModFix/>
          </a:blip>
          <a:srcRect b="0" l="0" r="0" t="0"/>
          <a:stretch/>
        </p:blipFill>
        <p:spPr>
          <a:xfrm>
            <a:off x="575851" y="789026"/>
            <a:ext cx="3565450" cy="35654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6" name="Shape 276"/>
        <p:cNvGrpSpPr/>
        <p:nvPr/>
      </p:nvGrpSpPr>
      <p:grpSpPr>
        <a:xfrm>
          <a:off x="0" y="0"/>
          <a:ext cx="0" cy="0"/>
          <a:chOff x="0" y="0"/>
          <a:chExt cx="0" cy="0"/>
        </a:xfrm>
      </p:grpSpPr>
      <p:sp>
        <p:nvSpPr>
          <p:cNvPr id="277" name="Google Shape;277;p25"/>
          <p:cNvSpPr txBox="1"/>
          <p:nvPr>
            <p:ph type="title"/>
          </p:nvPr>
        </p:nvSpPr>
        <p:spPr>
          <a:xfrm>
            <a:off x="311700" y="445025"/>
            <a:ext cx="86865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a:solidFill>
                  <a:srgbClr val="0274AB"/>
                </a:solidFill>
              </a:rPr>
              <a:t>FCPS/Blandy ELM</a:t>
            </a:r>
            <a:endParaRPr b="1" sz="3800">
              <a:solidFill>
                <a:srgbClr val="0274AB"/>
              </a:solidFill>
              <a:latin typeface="Proxima Nova"/>
              <a:ea typeface="Proxima Nova"/>
              <a:cs typeface="Proxima Nova"/>
              <a:sym typeface="Proxima Nova"/>
            </a:endParaRPr>
          </a:p>
          <a:p>
            <a:pPr indent="0" lvl="0" marL="0" rtl="0" algn="l">
              <a:lnSpc>
                <a:spcPct val="100000"/>
              </a:lnSpc>
              <a:spcBef>
                <a:spcPts val="0"/>
              </a:spcBef>
              <a:spcAft>
                <a:spcPts val="0"/>
              </a:spcAft>
              <a:buSzPts val="2800"/>
              <a:buNone/>
            </a:pPr>
            <a:r>
              <a:t/>
            </a:r>
            <a:endParaRPr b="1">
              <a:solidFill>
                <a:srgbClr val="0274AB"/>
              </a:solidFill>
            </a:endParaRPr>
          </a:p>
          <a:p>
            <a:pPr indent="0" lvl="0" marL="0" rtl="0" algn="l">
              <a:lnSpc>
                <a:spcPct val="100000"/>
              </a:lnSpc>
              <a:spcBef>
                <a:spcPts val="0"/>
              </a:spcBef>
              <a:spcAft>
                <a:spcPts val="0"/>
              </a:spcAft>
              <a:buSzPts val="2800"/>
              <a:buNone/>
            </a:pPr>
            <a:r>
              <a:t/>
            </a:r>
            <a:endParaRPr/>
          </a:p>
        </p:txBody>
      </p:sp>
      <p:sp>
        <p:nvSpPr>
          <p:cNvPr id="278" name="Google Shape;278;p25"/>
          <p:cNvSpPr txBox="1"/>
          <p:nvPr>
            <p:ph idx="1" type="body"/>
          </p:nvPr>
        </p:nvSpPr>
        <p:spPr>
          <a:xfrm>
            <a:off x="311700" y="1152475"/>
            <a:ext cx="8126100" cy="3416400"/>
          </a:xfrm>
          <a:prstGeom prst="rect">
            <a:avLst/>
          </a:prstGeom>
          <a:noFill/>
          <a:ln>
            <a:noFill/>
          </a:ln>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AutoNum type="arabicPeriod"/>
            </a:pPr>
            <a:r>
              <a:rPr lang="en"/>
              <a:t>Review the last page of the ELM - Stewardship and Civic Action</a:t>
            </a:r>
            <a:endParaRPr/>
          </a:p>
          <a:p>
            <a:pPr indent="-342900" lvl="0" marL="457200" rtl="0" algn="l">
              <a:lnSpc>
                <a:spcPct val="150000"/>
              </a:lnSpc>
              <a:spcBef>
                <a:spcPts val="0"/>
              </a:spcBef>
              <a:spcAft>
                <a:spcPts val="0"/>
              </a:spcAft>
              <a:buSzPts val="1800"/>
              <a:buAutoNum type="arabicPeriod"/>
            </a:pPr>
            <a:r>
              <a:rPr lang="en"/>
              <a:t>Take note how this section does not list out an action project but rather sketches out a plan for how the educator will guide action project selection, design and implementation.</a:t>
            </a:r>
            <a:endParaRPr/>
          </a:p>
          <a:p>
            <a:pPr indent="-342900" lvl="0" marL="457200" rtl="0" algn="l">
              <a:lnSpc>
                <a:spcPct val="150000"/>
              </a:lnSpc>
              <a:spcBef>
                <a:spcPts val="0"/>
              </a:spcBef>
              <a:spcAft>
                <a:spcPts val="0"/>
              </a:spcAft>
              <a:buSzPts val="1800"/>
              <a:buAutoNum type="arabicPeriod"/>
            </a:pPr>
            <a:r>
              <a:rPr lang="en"/>
              <a:t>Evaluate the action against the </a:t>
            </a:r>
            <a:r>
              <a:rPr lang="en" u="sng"/>
              <a:t>MWEE Audit Tool</a:t>
            </a:r>
            <a:endParaRPr u="sng"/>
          </a:p>
          <a:p>
            <a:pPr indent="0" lvl="0" marL="0" rtl="0" algn="l">
              <a:lnSpc>
                <a:spcPct val="150000"/>
              </a:lnSpc>
              <a:spcBef>
                <a:spcPts val="1600"/>
              </a:spcBef>
              <a:spcAft>
                <a:spcPts val="1600"/>
              </a:spcAft>
              <a:buSzPts val="1800"/>
              <a:buNone/>
            </a:pPr>
            <a:r>
              <a:t/>
            </a:r>
            <a:endParaRPr/>
          </a:p>
        </p:txBody>
      </p:sp>
      <p:sp>
        <p:nvSpPr>
          <p:cNvPr id="279" name="Google Shape;279;p25"/>
          <p:cNvSpPr txBox="1"/>
          <p:nvPr/>
        </p:nvSpPr>
        <p:spPr>
          <a:xfrm>
            <a:off x="7357800" y="2802588"/>
            <a:ext cx="1215300" cy="4050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1600"/>
              </a:spcAft>
              <a:buClr>
                <a:srgbClr val="000000"/>
              </a:buClr>
              <a:buSzPts val="1800"/>
              <a:buFont typeface="Arial"/>
              <a:buNone/>
            </a:pPr>
            <a:r>
              <a:rPr b="0" i="0" lang="en" sz="1800" u="none" cap="none" strike="noStrike">
                <a:solidFill>
                  <a:schemeClr val="dk2"/>
                </a:solidFill>
                <a:latin typeface="Proxima Nova Semibold"/>
                <a:ea typeface="Proxima Nova Semibold"/>
                <a:cs typeface="Proxima Nova Semibold"/>
                <a:sym typeface="Proxima Nova Semibold"/>
              </a:rPr>
              <a:t>Page </a:t>
            </a:r>
            <a:r>
              <a:rPr lang="en" sz="1800">
                <a:solidFill>
                  <a:schemeClr val="dk2"/>
                </a:solidFill>
                <a:latin typeface="Proxima Nova Semibold"/>
                <a:ea typeface="Proxima Nova Semibold"/>
                <a:cs typeface="Proxima Nova Semibold"/>
                <a:sym typeface="Proxima Nova Semibold"/>
              </a:rPr>
              <a:t>45</a:t>
            </a:r>
            <a:endParaRPr b="0" i="0" sz="1400" u="none" cap="none" strike="noStrike">
              <a:solidFill>
                <a:srgbClr val="000000"/>
              </a:solidFill>
              <a:latin typeface="Proxima Nova"/>
              <a:ea typeface="Proxima Nova"/>
              <a:cs typeface="Proxima Nova"/>
              <a:sym typeface="Proxima Nova"/>
            </a:endParaRPr>
          </a:p>
        </p:txBody>
      </p:sp>
      <p:sp>
        <p:nvSpPr>
          <p:cNvPr id="280" name="Google Shape;280;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81" name="Google Shape;281;p25"/>
          <p:cNvPicPr preferRelativeResize="0"/>
          <p:nvPr/>
        </p:nvPicPr>
        <p:blipFill rotWithShape="1">
          <a:blip r:embed="rId3">
            <a:alphaModFix/>
          </a:blip>
          <a:srcRect b="119" l="0" r="0" t="119"/>
          <a:stretch/>
        </p:blipFill>
        <p:spPr>
          <a:xfrm>
            <a:off x="6038925" y="2426274"/>
            <a:ext cx="1158376" cy="1494999"/>
          </a:xfrm>
          <a:prstGeom prst="rect">
            <a:avLst/>
          </a:prstGeom>
          <a:noFill/>
          <a:ln cap="flat" cmpd="sng" w="19050">
            <a:solidFill>
              <a:srgbClr val="FFFFFF"/>
            </a:solidFill>
            <a:prstDash val="solid"/>
            <a:round/>
            <a:headEnd len="sm" w="sm" type="none"/>
            <a:tailEnd len="sm" w="sm" type="none"/>
          </a:ln>
        </p:spPr>
      </p:pic>
      <p:pic>
        <p:nvPicPr>
          <p:cNvPr id="282" name="Google Shape;282;p25"/>
          <p:cNvPicPr preferRelativeResize="0"/>
          <p:nvPr/>
        </p:nvPicPr>
        <p:blipFill rotWithShape="1">
          <a:blip r:embed="rId4">
            <a:alphaModFix/>
          </a:blip>
          <a:srcRect b="0" l="0" r="0" t="0"/>
          <a:stretch/>
        </p:blipFill>
        <p:spPr>
          <a:xfrm>
            <a:off x="7309054" y="4289253"/>
            <a:ext cx="1215300" cy="6836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6"/>
          <p:cNvSpPr txBox="1"/>
          <p:nvPr>
            <p:ph type="title"/>
          </p:nvPr>
        </p:nvSpPr>
        <p:spPr>
          <a:xfrm>
            <a:off x="311700" y="1211056"/>
            <a:ext cx="8520600" cy="1022478"/>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SzPts val="4200"/>
              <a:buNone/>
            </a:pPr>
            <a:r>
              <a:rPr b="1" lang="en" sz="7000">
                <a:solidFill>
                  <a:srgbClr val="0274AB"/>
                </a:solidFill>
                <a:latin typeface="Arial"/>
                <a:ea typeface="Arial"/>
                <a:cs typeface="Arial"/>
                <a:sym typeface="Arial"/>
              </a:rPr>
              <a:t>Activity 4.5</a:t>
            </a:r>
            <a:endParaRPr sz="7000">
              <a:solidFill>
                <a:schemeClr val="dk2"/>
              </a:solidFill>
            </a:endParaRPr>
          </a:p>
        </p:txBody>
      </p:sp>
      <p:sp>
        <p:nvSpPr>
          <p:cNvPr id="288" name="Google Shape;288;p46"/>
          <p:cNvSpPr txBox="1"/>
          <p:nvPr>
            <p:ph idx="1" type="body"/>
          </p:nvPr>
        </p:nvSpPr>
        <p:spPr>
          <a:xfrm>
            <a:off x="311700" y="2398426"/>
            <a:ext cx="8520600" cy="2054599"/>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600"/>
              </a:spcAft>
              <a:buSzPts val="1800"/>
              <a:buNone/>
            </a:pPr>
            <a:r>
              <a:rPr lang="en" sz="3600" u="sng"/>
              <a:t>Plan It!</a:t>
            </a:r>
            <a:endParaRPr sz="3600" u="sng"/>
          </a:p>
        </p:txBody>
      </p:sp>
      <p:sp>
        <p:nvSpPr>
          <p:cNvPr id="289" name="Google Shape;289;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a:solidFill>
                  <a:srgbClr val="0274AB"/>
                </a:solidFill>
              </a:rPr>
              <a:t>Connecting Issue Investigation to Action</a:t>
            </a:r>
            <a:endParaRPr b="1">
              <a:solidFill>
                <a:srgbClr val="0274AB"/>
              </a:solidFill>
            </a:endParaRPr>
          </a:p>
        </p:txBody>
      </p:sp>
      <p:sp>
        <p:nvSpPr>
          <p:cNvPr id="68" name="Google Shape;68;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a:highlight>
                  <a:schemeClr val="dk1"/>
                </a:highlight>
              </a:rPr>
              <a:t>CLAIM:</a:t>
            </a:r>
            <a:r>
              <a:rPr lang="en"/>
              <a:t> A statement of a student’s understanding about a phenomenon or about the results of an investigation.</a:t>
            </a:r>
            <a:endParaRPr/>
          </a:p>
          <a:p>
            <a:pPr indent="0" lvl="0" marL="0" rtl="0" algn="l">
              <a:lnSpc>
                <a:spcPct val="100000"/>
              </a:lnSpc>
              <a:spcBef>
                <a:spcPts val="0"/>
              </a:spcBef>
              <a:spcAft>
                <a:spcPts val="0"/>
              </a:spcAft>
              <a:buSzPts val="1800"/>
              <a:buNone/>
            </a:pPr>
            <a:r>
              <a:t/>
            </a:r>
            <a:endParaRPr/>
          </a:p>
          <a:p>
            <a:pPr indent="0" lvl="0" marL="0" rtl="0" algn="l">
              <a:lnSpc>
                <a:spcPct val="100000"/>
              </a:lnSpc>
              <a:spcBef>
                <a:spcPts val="0"/>
              </a:spcBef>
              <a:spcAft>
                <a:spcPts val="0"/>
              </a:spcAft>
              <a:buSzPts val="1800"/>
              <a:buNone/>
            </a:pPr>
            <a:r>
              <a:rPr lang="en">
                <a:highlight>
                  <a:schemeClr val="dk1"/>
                </a:highlight>
              </a:rPr>
              <a:t>EVIDENCE:</a:t>
            </a:r>
            <a:r>
              <a:rPr lang="en"/>
              <a:t> Scientific data used to support the claim.</a:t>
            </a:r>
            <a:endParaRPr/>
          </a:p>
          <a:p>
            <a:pPr indent="0" lvl="0" marL="0" rtl="0" algn="l">
              <a:lnSpc>
                <a:spcPct val="100000"/>
              </a:lnSpc>
              <a:spcBef>
                <a:spcPts val="0"/>
              </a:spcBef>
              <a:spcAft>
                <a:spcPts val="0"/>
              </a:spcAft>
              <a:buSzPts val="1800"/>
              <a:buNone/>
            </a:pPr>
            <a:r>
              <a:t/>
            </a:r>
            <a:endParaRPr/>
          </a:p>
          <a:p>
            <a:pPr indent="0" lvl="0" marL="0" rtl="0" algn="l">
              <a:lnSpc>
                <a:spcPct val="100000"/>
              </a:lnSpc>
              <a:spcBef>
                <a:spcPts val="0"/>
              </a:spcBef>
              <a:spcAft>
                <a:spcPts val="0"/>
              </a:spcAft>
              <a:buSzPts val="1800"/>
              <a:buNone/>
            </a:pPr>
            <a:r>
              <a:rPr lang="en">
                <a:highlight>
                  <a:schemeClr val="dk1"/>
                </a:highlight>
              </a:rPr>
              <a:t>REASONING:</a:t>
            </a:r>
            <a:r>
              <a:rPr lang="en"/>
              <a:t> Ties together the claim and the evidence. </a:t>
            </a:r>
            <a:endParaRPr/>
          </a:p>
          <a:p>
            <a:pPr indent="0" lvl="0" marL="0" rtl="0" algn="l">
              <a:lnSpc>
                <a:spcPct val="100000"/>
              </a:lnSpc>
              <a:spcBef>
                <a:spcPts val="0"/>
              </a:spcBef>
              <a:spcAft>
                <a:spcPts val="0"/>
              </a:spcAft>
              <a:buSzPts val="1800"/>
              <a:buNone/>
            </a:pPr>
            <a:r>
              <a:t/>
            </a:r>
            <a:endParaRPr/>
          </a:p>
          <a:p>
            <a:pPr indent="0" lvl="0" marL="0" rtl="0" algn="l">
              <a:lnSpc>
                <a:spcPct val="100000"/>
              </a:lnSpc>
              <a:spcBef>
                <a:spcPts val="0"/>
              </a:spcBef>
              <a:spcAft>
                <a:spcPts val="0"/>
              </a:spcAft>
              <a:buSzPts val="1800"/>
              <a:buNone/>
            </a:pPr>
            <a:r>
              <a:rPr lang="en">
                <a:highlight>
                  <a:schemeClr val="dk1"/>
                </a:highlight>
              </a:rPr>
              <a:t>ACTIONABLE:</a:t>
            </a:r>
            <a:r>
              <a:rPr lang="en"/>
              <a:t> </a:t>
            </a:r>
            <a:r>
              <a:rPr lang="en">
                <a:latin typeface="Arial"/>
                <a:ea typeface="Arial"/>
                <a:cs typeface="Arial"/>
                <a:sym typeface="Arial"/>
              </a:rPr>
              <a:t>The claim provides students a springboard for identifying action to address the issue at hand. Actions must be directly connected to the investigation and students should be able to use CER to describe why they are taking such action. </a:t>
            </a:r>
            <a:r>
              <a:rPr lang="en"/>
              <a:t> </a:t>
            </a:r>
            <a:endParaRPr/>
          </a:p>
        </p:txBody>
      </p:sp>
      <p:sp>
        <p:nvSpPr>
          <p:cNvPr id="69" name="Google Shape;69;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70" name="Google Shape;70;p3"/>
          <p:cNvPicPr preferRelativeResize="0"/>
          <p:nvPr/>
        </p:nvPicPr>
        <p:blipFill rotWithShape="1">
          <a:blip r:embed="rId3">
            <a:alphaModFix/>
          </a:blip>
          <a:srcRect b="0" l="0" r="0" t="0"/>
          <a:stretch/>
        </p:blipFill>
        <p:spPr>
          <a:xfrm>
            <a:off x="7159873" y="4205075"/>
            <a:ext cx="1514150" cy="8517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a:solidFill>
                  <a:srgbClr val="0274AB"/>
                </a:solidFill>
                <a:latin typeface="Arial"/>
                <a:ea typeface="Arial"/>
                <a:cs typeface="Arial"/>
                <a:sym typeface="Arial"/>
              </a:rPr>
              <a:t>Planning your MWEE!</a:t>
            </a:r>
            <a:endParaRPr b="1">
              <a:solidFill>
                <a:srgbClr val="0274AB"/>
              </a:solidFill>
              <a:latin typeface="Arial"/>
              <a:ea typeface="Arial"/>
              <a:cs typeface="Arial"/>
              <a:sym typeface="Arial"/>
            </a:endParaRPr>
          </a:p>
        </p:txBody>
      </p:sp>
      <p:sp>
        <p:nvSpPr>
          <p:cNvPr id="295" name="Google Shape;295;p27"/>
          <p:cNvSpPr txBox="1"/>
          <p:nvPr>
            <p:ph idx="1" type="body"/>
          </p:nvPr>
        </p:nvSpPr>
        <p:spPr>
          <a:xfrm>
            <a:off x="2484000" y="1344750"/>
            <a:ext cx="6348300" cy="1768800"/>
          </a:xfrm>
          <a:prstGeom prst="rect">
            <a:avLst/>
          </a:prstGeom>
          <a:noFill/>
          <a:ln>
            <a:noFill/>
          </a:ln>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SzPts val="1800"/>
              <a:buChar char="●"/>
            </a:pPr>
            <a:r>
              <a:rPr lang="en"/>
              <a:t>Complete the </a:t>
            </a:r>
            <a:r>
              <a:rPr lang="en" u="sng"/>
              <a:t>Moving from Claims to Informed Action</a:t>
            </a:r>
            <a:r>
              <a:rPr lang="en"/>
              <a:t> worksheet (page 22)</a:t>
            </a:r>
            <a:endParaRPr/>
          </a:p>
          <a:p>
            <a:pPr indent="-342900" lvl="0" marL="457200" rtl="0" algn="l">
              <a:lnSpc>
                <a:spcPct val="150000"/>
              </a:lnSpc>
              <a:spcBef>
                <a:spcPts val="0"/>
              </a:spcBef>
              <a:spcAft>
                <a:spcPts val="0"/>
              </a:spcAft>
              <a:buSzPts val="1800"/>
              <a:buChar char="●"/>
            </a:pPr>
            <a:r>
              <a:rPr lang="en"/>
              <a:t>Complete the </a:t>
            </a:r>
            <a:r>
              <a:rPr lang="en" u="sng"/>
              <a:t>Informed</a:t>
            </a:r>
            <a:r>
              <a:rPr lang="en" u="sng"/>
              <a:t> Action</a:t>
            </a:r>
            <a:r>
              <a:rPr lang="en"/>
              <a:t> section (page 26) of the Environmental Literacy Model (ELM)</a:t>
            </a:r>
            <a:endParaRPr/>
          </a:p>
        </p:txBody>
      </p:sp>
      <p:sp>
        <p:nvSpPr>
          <p:cNvPr id="296" name="Google Shape;296;p27"/>
          <p:cNvSpPr txBox="1"/>
          <p:nvPr>
            <p:ph idx="1" type="body"/>
          </p:nvPr>
        </p:nvSpPr>
        <p:spPr>
          <a:xfrm>
            <a:off x="311700" y="3440575"/>
            <a:ext cx="8520600" cy="1128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Reference the MWEE Audit Tool (pages 27-35) for additional guidance</a:t>
            </a:r>
            <a:endParaRPr/>
          </a:p>
          <a:p>
            <a:pPr indent="0" lvl="0" marL="0" rtl="0" algn="l">
              <a:lnSpc>
                <a:spcPct val="115000"/>
              </a:lnSpc>
              <a:spcBef>
                <a:spcPts val="1600"/>
              </a:spcBef>
              <a:spcAft>
                <a:spcPts val="1600"/>
              </a:spcAft>
              <a:buSzPts val="1800"/>
              <a:buNone/>
            </a:pPr>
            <a:r>
              <a:rPr lang="en"/>
              <a:t>Use each other to bounce off ideas!</a:t>
            </a:r>
            <a:endParaRPr/>
          </a:p>
        </p:txBody>
      </p:sp>
      <p:sp>
        <p:nvSpPr>
          <p:cNvPr id="297" name="Google Shape;297;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298" name="Google Shape;298;p27"/>
          <p:cNvPicPr preferRelativeResize="0"/>
          <p:nvPr/>
        </p:nvPicPr>
        <p:blipFill rotWithShape="1">
          <a:blip r:embed="rId3">
            <a:alphaModFix/>
          </a:blip>
          <a:srcRect b="119" l="0" r="0" t="119"/>
          <a:stretch/>
        </p:blipFill>
        <p:spPr>
          <a:xfrm>
            <a:off x="750300" y="1142150"/>
            <a:ext cx="1733702" cy="2237517"/>
          </a:xfrm>
          <a:prstGeom prst="rect">
            <a:avLst/>
          </a:prstGeom>
          <a:noFill/>
          <a:ln cap="flat" cmpd="sng" w="19050">
            <a:solidFill>
              <a:srgbClr val="FFFFFF"/>
            </a:solidFill>
            <a:prstDash val="solid"/>
            <a:round/>
            <a:headEnd len="sm" w="sm" type="none"/>
            <a:tailEnd len="sm" w="sm" type="none"/>
          </a:ln>
        </p:spPr>
      </p:pic>
      <p:pic>
        <p:nvPicPr>
          <p:cNvPr id="299" name="Google Shape;299;p27"/>
          <p:cNvPicPr preferRelativeResize="0"/>
          <p:nvPr/>
        </p:nvPicPr>
        <p:blipFill rotWithShape="1">
          <a:blip r:embed="rId4">
            <a:alphaModFix/>
          </a:blip>
          <a:srcRect b="0" l="0" r="0" t="0"/>
          <a:stretch/>
        </p:blipFill>
        <p:spPr>
          <a:xfrm>
            <a:off x="7371361" y="4343100"/>
            <a:ext cx="1203264" cy="67682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7"/>
          <p:cNvSpPr txBox="1"/>
          <p:nvPr>
            <p:ph type="title"/>
          </p:nvPr>
        </p:nvSpPr>
        <p:spPr>
          <a:xfrm>
            <a:off x="368888" y="86684"/>
            <a:ext cx="8520600" cy="612564"/>
          </a:xfrm>
          <a:prstGeom prst="rect">
            <a:avLst/>
          </a:prstGeom>
          <a:noFill/>
          <a:ln>
            <a:noFill/>
          </a:ln>
        </p:spPr>
        <p:txBody>
          <a:bodyPr anchorCtr="0" anchor="ctr" bIns="91425" lIns="91425" spcFirstLastPara="1" rIns="91425" wrap="square" tIns="91425">
            <a:normAutofit fontScale="90000"/>
          </a:bodyPr>
          <a:lstStyle/>
          <a:p>
            <a:pPr indent="0" lvl="0" marL="0" rtl="0" algn="ctr">
              <a:lnSpc>
                <a:spcPct val="107916"/>
              </a:lnSpc>
              <a:spcBef>
                <a:spcPts val="0"/>
              </a:spcBef>
              <a:spcAft>
                <a:spcPts val="0"/>
              </a:spcAft>
              <a:buSzPct val="115225"/>
              <a:buNone/>
            </a:pPr>
            <a:r>
              <a:rPr b="1" lang="en" sz="2700">
                <a:solidFill>
                  <a:srgbClr val="0274AB"/>
                </a:solidFill>
                <a:latin typeface="Arial"/>
                <a:ea typeface="Arial"/>
                <a:cs typeface="Arial"/>
                <a:sym typeface="Arial"/>
              </a:rPr>
              <a:t>PART 4: Output &amp; Deliverables</a:t>
            </a:r>
            <a:endParaRPr b="1" sz="2700">
              <a:solidFill>
                <a:srgbClr val="0274AB"/>
              </a:solidFill>
              <a:latin typeface="Arial"/>
              <a:ea typeface="Arial"/>
              <a:cs typeface="Arial"/>
              <a:sym typeface="Arial"/>
            </a:endParaRPr>
          </a:p>
        </p:txBody>
      </p:sp>
      <p:sp>
        <p:nvSpPr>
          <p:cNvPr id="305" name="Google Shape;305;p47"/>
          <p:cNvSpPr txBox="1"/>
          <p:nvPr/>
        </p:nvSpPr>
        <p:spPr>
          <a:xfrm>
            <a:off x="254512" y="782885"/>
            <a:ext cx="8217900" cy="5243700"/>
          </a:xfrm>
          <a:prstGeom prst="rect">
            <a:avLst/>
          </a:prstGeom>
          <a:noFill/>
          <a:ln>
            <a:noFill/>
          </a:ln>
        </p:spPr>
        <p:txBody>
          <a:bodyPr anchorCtr="0" anchor="t" bIns="68575" lIns="68575" spcFirstLastPara="1" rIns="68575" wrap="square" tIns="68575">
            <a:spAutoFit/>
          </a:bodyPr>
          <a:lstStyle/>
          <a:p>
            <a:pPr indent="0" lvl="0" marL="69850" marR="0" rtl="0" algn="l">
              <a:lnSpc>
                <a:spcPct val="107916"/>
              </a:lnSpc>
              <a:spcBef>
                <a:spcPts val="0"/>
              </a:spcBef>
              <a:spcAft>
                <a:spcPts val="0"/>
              </a:spcAft>
              <a:buClr>
                <a:srgbClr val="000000"/>
              </a:buClr>
              <a:buSzPts val="1000"/>
              <a:buFont typeface="Arial"/>
              <a:buNone/>
            </a:pPr>
            <a:r>
              <a:rPr b="1" i="0" lang="en" sz="1000" u="none" cap="none" strike="noStrike">
                <a:solidFill>
                  <a:schemeClr val="dk2"/>
                </a:solidFill>
                <a:latin typeface="Arial"/>
                <a:ea typeface="Arial"/>
                <a:cs typeface="Arial"/>
                <a:sym typeface="Arial"/>
              </a:rPr>
              <a:t>Activity 4.1</a:t>
            </a:r>
            <a:endParaRPr b="0" i="0" sz="1200" u="none" cap="none" strike="noStrike">
              <a:solidFill>
                <a:srgbClr val="000000"/>
              </a:solidFill>
              <a:latin typeface="Arial"/>
              <a:ea typeface="Arial"/>
              <a:cs typeface="Arial"/>
              <a:sym typeface="Arial"/>
            </a:endParaRPr>
          </a:p>
          <a:p>
            <a:pPr indent="-330200" lvl="0" marL="41275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will practice claim evidence reasoning using the workshop’s driving/supporting questions and discuss how to use the method with students in support of a MWEE.</a:t>
            </a:r>
            <a:endParaRPr b="0" i="0" sz="1200" u="none" cap="none" strike="noStrike">
              <a:solidFill>
                <a:srgbClr val="000000"/>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850"/>
              <a:buFont typeface="Arial"/>
              <a:buNone/>
            </a:pPr>
            <a:r>
              <a:t/>
            </a:r>
            <a:endParaRPr b="0" i="0" sz="85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1000"/>
              <a:buFont typeface="Arial"/>
              <a:buNone/>
            </a:pPr>
            <a:r>
              <a:rPr b="1" i="0" lang="en" sz="1000" u="none" cap="none" strike="noStrike">
                <a:solidFill>
                  <a:schemeClr val="dk2"/>
                </a:solidFill>
                <a:latin typeface="Arial"/>
                <a:ea typeface="Arial"/>
                <a:cs typeface="Arial"/>
                <a:sym typeface="Arial"/>
              </a:rPr>
              <a:t>Activity 4.2</a:t>
            </a:r>
            <a:endParaRPr b="0" i="0" sz="1200" u="none" cap="none" strike="noStrike">
              <a:solidFill>
                <a:srgbClr val="000000"/>
              </a:solidFill>
              <a:latin typeface="Arial"/>
              <a:ea typeface="Arial"/>
              <a:cs typeface="Arial"/>
              <a:sym typeface="Arial"/>
            </a:endParaRPr>
          </a:p>
          <a:p>
            <a:pPr indent="-273050" lvl="0" marL="35560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will practice supporting youth voice during action project brainstorming. </a:t>
            </a:r>
            <a:endParaRPr b="0" i="0" sz="1200" u="none" cap="none" strike="noStrike">
              <a:solidFill>
                <a:srgbClr val="000000"/>
              </a:solidFill>
              <a:latin typeface="Arial"/>
              <a:ea typeface="Arial"/>
              <a:cs typeface="Arial"/>
              <a:sym typeface="Arial"/>
            </a:endParaRPr>
          </a:p>
          <a:p>
            <a:pPr indent="-273050" lvl="0" marL="35560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will complete the Moving from Claims to Informed Action worksheet from the MWEE Guide using the workshop’s modeled MWEE.</a:t>
            </a:r>
            <a:endParaRPr b="0" i="0" sz="1200" u="none" cap="none" strike="noStrike">
              <a:solidFill>
                <a:srgbClr val="000000"/>
              </a:solidFill>
              <a:latin typeface="Arial"/>
              <a:ea typeface="Arial"/>
              <a:cs typeface="Arial"/>
              <a:sym typeface="Arial"/>
            </a:endParaRPr>
          </a:p>
          <a:p>
            <a:pPr indent="-177800" lvl="0" marL="355600" marR="0" rtl="0" algn="l">
              <a:lnSpc>
                <a:spcPct val="107916"/>
              </a:lnSpc>
              <a:spcBef>
                <a:spcPts val="0"/>
              </a:spcBef>
              <a:spcAft>
                <a:spcPts val="0"/>
              </a:spcAft>
              <a:buClr>
                <a:schemeClr val="dk2"/>
              </a:buClr>
              <a:buSzPts val="1700"/>
              <a:buFont typeface="Arial"/>
              <a:buNone/>
            </a:pPr>
            <a:r>
              <a:t/>
            </a:r>
            <a:endParaRPr b="0" i="0" sz="85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1000"/>
              <a:buFont typeface="Arial"/>
              <a:buNone/>
            </a:pPr>
            <a:r>
              <a:rPr b="1" i="0" lang="en" sz="1000" u="none" cap="none" strike="noStrike">
                <a:solidFill>
                  <a:schemeClr val="dk2"/>
                </a:solidFill>
                <a:latin typeface="Arial"/>
                <a:ea typeface="Arial"/>
                <a:cs typeface="Arial"/>
                <a:sym typeface="Arial"/>
              </a:rPr>
              <a:t>Activity 4.3</a:t>
            </a:r>
            <a:endParaRPr b="0" i="0" sz="1200" u="none" cap="none" strike="noStrike">
              <a:solidFill>
                <a:srgbClr val="000000"/>
              </a:solidFill>
              <a:latin typeface="Arial"/>
              <a:ea typeface="Arial"/>
              <a:cs typeface="Arial"/>
              <a:sym typeface="Arial"/>
            </a:endParaRPr>
          </a:p>
          <a:p>
            <a:pPr indent="-273050" lvl="0" marL="35560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will come to a conclusion around one action project idea for the workshop’s driving question using the strategy selection grid.</a:t>
            </a:r>
            <a:endParaRPr b="0" i="0" sz="1200" u="none" cap="none" strike="noStrike">
              <a:solidFill>
                <a:srgbClr val="000000"/>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850"/>
              <a:buFont typeface="Arial"/>
              <a:buNone/>
            </a:pPr>
            <a:r>
              <a:t/>
            </a:r>
            <a:endParaRPr b="0" i="0" sz="85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1000"/>
              <a:buFont typeface="Arial"/>
              <a:buNone/>
            </a:pPr>
            <a:r>
              <a:rPr b="1" i="0" lang="en" sz="1000" u="none" cap="none" strike="noStrike">
                <a:solidFill>
                  <a:schemeClr val="dk2"/>
                </a:solidFill>
                <a:latin typeface="Arial"/>
                <a:ea typeface="Arial"/>
                <a:cs typeface="Arial"/>
                <a:sym typeface="Arial"/>
              </a:rPr>
              <a:t>Activity 4.4</a:t>
            </a:r>
            <a:endParaRPr b="0" i="0" sz="1200" u="none" cap="none" strike="noStrike">
              <a:solidFill>
                <a:srgbClr val="000000"/>
              </a:solidFill>
              <a:latin typeface="Arial"/>
              <a:ea typeface="Arial"/>
              <a:cs typeface="Arial"/>
              <a:sym typeface="Arial"/>
            </a:endParaRPr>
          </a:p>
          <a:p>
            <a:pPr indent="-273050" lvl="0" marL="35560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will create a work plan for setting the workshop’s shared action into motion that identifies opportunities for all students to be meaningfully involved.</a:t>
            </a:r>
            <a:endParaRPr b="0" i="0" sz="1200" u="none" cap="none" strike="noStrike">
              <a:solidFill>
                <a:srgbClr val="000000"/>
              </a:solidFill>
              <a:latin typeface="Arial"/>
              <a:ea typeface="Arial"/>
              <a:cs typeface="Arial"/>
              <a:sym typeface="Arial"/>
            </a:endParaRPr>
          </a:p>
          <a:p>
            <a:pPr indent="-273050" lvl="0" marL="35560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will use the MWEE Audit Tool to review the extent to which students identify, explore, and implement solutions that address the conclusions. And claims drawn through investigation and consider the effectiveness of these solutions.</a:t>
            </a:r>
            <a:endParaRPr b="0" i="0" sz="1200" u="none" cap="none" strike="noStrike">
              <a:solidFill>
                <a:srgbClr val="000000"/>
              </a:solidFill>
              <a:latin typeface="Arial"/>
              <a:ea typeface="Arial"/>
              <a:cs typeface="Arial"/>
              <a:sym typeface="Arial"/>
            </a:endParaRPr>
          </a:p>
          <a:p>
            <a:pPr indent="-273050" lvl="0" marL="35560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become familiar with the Informed Action page of the ELM.</a:t>
            </a:r>
            <a:endParaRPr b="0" i="0" sz="1200" u="none" cap="none" strike="noStrike">
              <a:solidFill>
                <a:srgbClr val="000000"/>
              </a:solidFill>
              <a:latin typeface="Arial"/>
              <a:ea typeface="Arial"/>
              <a:cs typeface="Arial"/>
              <a:sym typeface="Arial"/>
            </a:endParaRPr>
          </a:p>
          <a:p>
            <a:pPr indent="-273050" lvl="0" marL="35560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will use MWEE Audit Tool to evaluate the FCPS/Blandy MWEE example.</a:t>
            </a:r>
            <a:endParaRPr b="0" i="0" sz="1200" u="none" cap="none" strike="noStrike">
              <a:solidFill>
                <a:srgbClr val="000000"/>
              </a:solidFill>
              <a:latin typeface="Arial"/>
              <a:ea typeface="Arial"/>
              <a:cs typeface="Arial"/>
              <a:sym typeface="Arial"/>
            </a:endParaRPr>
          </a:p>
          <a:p>
            <a:pPr indent="-177800" lvl="0" marL="355600" marR="0" rtl="0" algn="l">
              <a:lnSpc>
                <a:spcPct val="107916"/>
              </a:lnSpc>
              <a:spcBef>
                <a:spcPts val="0"/>
              </a:spcBef>
              <a:spcAft>
                <a:spcPts val="0"/>
              </a:spcAft>
              <a:buClr>
                <a:schemeClr val="dk2"/>
              </a:buClr>
              <a:buSzPts val="1700"/>
              <a:buFont typeface="Arial"/>
              <a:buNone/>
            </a:pPr>
            <a:r>
              <a:t/>
            </a:r>
            <a:endParaRPr b="0" i="0" sz="85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1000"/>
              <a:buFont typeface="Arial"/>
              <a:buNone/>
            </a:pPr>
            <a:r>
              <a:rPr b="1" i="0" lang="en" sz="1000" u="none" cap="none" strike="noStrike">
                <a:solidFill>
                  <a:schemeClr val="dk2"/>
                </a:solidFill>
                <a:latin typeface="Arial"/>
                <a:ea typeface="Arial"/>
                <a:cs typeface="Arial"/>
                <a:sym typeface="Arial"/>
              </a:rPr>
              <a:t>Activity 2.5</a:t>
            </a:r>
            <a:endParaRPr b="0" i="0" sz="1200" u="none" cap="none" strike="noStrike">
              <a:solidFill>
                <a:srgbClr val="000000"/>
              </a:solidFill>
              <a:latin typeface="Arial"/>
              <a:ea typeface="Arial"/>
              <a:cs typeface="Arial"/>
              <a:sym typeface="Arial"/>
            </a:endParaRPr>
          </a:p>
          <a:p>
            <a:pPr indent="-273050" lvl="0" marL="355600" marR="0" rtl="0" algn="l">
              <a:lnSpc>
                <a:spcPct val="107916"/>
              </a:lnSpc>
              <a:spcBef>
                <a:spcPts val="0"/>
              </a:spcBef>
              <a:spcAft>
                <a:spcPts val="0"/>
              </a:spcAft>
              <a:buClr>
                <a:schemeClr val="dk2"/>
              </a:buClr>
              <a:buSzPts val="1500"/>
              <a:buFont typeface="Arial"/>
              <a:buChar char="•"/>
            </a:pPr>
            <a:r>
              <a:rPr b="0" i="0" lang="en" sz="850" u="none" cap="none" strike="noStrike">
                <a:solidFill>
                  <a:schemeClr val="dk2"/>
                </a:solidFill>
                <a:latin typeface="Arial"/>
                <a:ea typeface="Arial"/>
                <a:cs typeface="Arial"/>
                <a:sym typeface="Arial"/>
              </a:rPr>
              <a:t>Participants will complete the Informed Action page of the ELM for their own MWEE.</a:t>
            </a:r>
            <a:endParaRPr b="0" i="0" sz="90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900"/>
              <a:buFont typeface="Arial"/>
              <a:buNone/>
            </a:pPr>
            <a:r>
              <a:t/>
            </a:r>
            <a:endParaRPr b="0" i="0" sz="90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900"/>
              <a:buFont typeface="Arial"/>
              <a:buNone/>
            </a:pPr>
            <a:r>
              <a:t/>
            </a:r>
            <a:endParaRPr b="0" i="0" sz="90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900"/>
              <a:buFont typeface="Arial"/>
              <a:buNone/>
            </a:pPr>
            <a:r>
              <a:t/>
            </a:r>
            <a:endParaRPr b="0" i="0" sz="90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900"/>
              <a:buFont typeface="Arial"/>
              <a:buNone/>
            </a:pPr>
            <a:r>
              <a:t/>
            </a:r>
            <a:endParaRPr b="0" i="0" sz="90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900"/>
              <a:buFont typeface="Arial"/>
              <a:buNone/>
            </a:pPr>
            <a:r>
              <a:t/>
            </a:r>
            <a:endParaRPr b="0" i="0" sz="90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900"/>
              <a:buFont typeface="Arial"/>
              <a:buNone/>
            </a:pPr>
            <a:r>
              <a:t/>
            </a:r>
            <a:endParaRPr b="0" i="0" sz="90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900"/>
              <a:buFont typeface="Arial"/>
              <a:buNone/>
            </a:pPr>
            <a:r>
              <a:t/>
            </a:r>
            <a:endParaRPr b="0" i="0" sz="900" u="none" cap="none" strike="noStrike">
              <a:solidFill>
                <a:schemeClr val="dk2"/>
              </a:solidFill>
              <a:latin typeface="Arial"/>
              <a:ea typeface="Arial"/>
              <a:cs typeface="Arial"/>
              <a:sym typeface="Arial"/>
            </a:endParaRPr>
          </a:p>
          <a:p>
            <a:pPr indent="0" lvl="0" marL="69850" marR="0" rtl="0" algn="l">
              <a:lnSpc>
                <a:spcPct val="107916"/>
              </a:lnSpc>
              <a:spcBef>
                <a:spcPts val="0"/>
              </a:spcBef>
              <a:spcAft>
                <a:spcPts val="0"/>
              </a:spcAft>
              <a:buClr>
                <a:srgbClr val="000000"/>
              </a:buClr>
              <a:buSzPts val="900"/>
              <a:buFont typeface="Arial"/>
              <a:buNone/>
            </a:pPr>
            <a:r>
              <a:t/>
            </a:r>
            <a:endParaRPr b="0" i="0" sz="900" u="none" cap="none" strike="noStrike">
              <a:solidFill>
                <a:schemeClr val="dk2"/>
              </a:solidFill>
              <a:latin typeface="Arial"/>
              <a:ea typeface="Arial"/>
              <a:cs typeface="Arial"/>
              <a:sym typeface="Arial"/>
            </a:endParaRPr>
          </a:p>
        </p:txBody>
      </p:sp>
      <p:sp>
        <p:nvSpPr>
          <p:cNvPr id="306" name="Google Shape;306;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4"/>
          <p:cNvSpPr txBox="1"/>
          <p:nvPr>
            <p:ph idx="2" type="body"/>
          </p:nvPr>
        </p:nvSpPr>
        <p:spPr>
          <a:xfrm>
            <a:off x="4939500" y="280175"/>
            <a:ext cx="3837000" cy="4544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Has anyone used CER with students?</a:t>
            </a:r>
            <a:endParaRPr sz="2400">
              <a:latin typeface="Proxima Nova Semibold"/>
              <a:ea typeface="Proxima Nova Semibold"/>
              <a:cs typeface="Proxima Nova Semibold"/>
              <a:sym typeface="Proxima Nova Semibold"/>
            </a:endParaRPr>
          </a:p>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_____________________</a:t>
            </a:r>
            <a:endParaRPr sz="2400">
              <a:latin typeface="Proxima Nova Semibold"/>
              <a:ea typeface="Proxima Nova Semibold"/>
              <a:cs typeface="Proxima Nova Semibold"/>
              <a:sym typeface="Proxima Nova Semibold"/>
            </a:endParaRPr>
          </a:p>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other approaches have you used to develop evidence-based claims?</a:t>
            </a:r>
            <a:endParaRPr sz="2400">
              <a:latin typeface="Proxima Nova Semibold"/>
              <a:ea typeface="Proxima Nova Semibold"/>
              <a:cs typeface="Proxima Nova Semibold"/>
              <a:sym typeface="Proxima Nova Semibold"/>
            </a:endParaRPr>
          </a:p>
        </p:txBody>
      </p:sp>
      <p:sp>
        <p:nvSpPr>
          <p:cNvPr id="76" name="Google Shape;76;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77" name="Google Shape;77;p4"/>
          <p:cNvPicPr preferRelativeResize="0"/>
          <p:nvPr/>
        </p:nvPicPr>
        <p:blipFill rotWithShape="1">
          <a:blip r:embed="rId3">
            <a:alphaModFix/>
          </a:blip>
          <a:srcRect b="0" l="0" r="0" t="0"/>
          <a:stretch/>
        </p:blipFill>
        <p:spPr>
          <a:xfrm>
            <a:off x="568101" y="769801"/>
            <a:ext cx="3565450" cy="3565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5"/>
          <p:cNvSpPr txBox="1"/>
          <p:nvPr>
            <p:ph type="title"/>
          </p:nvPr>
        </p:nvSpPr>
        <p:spPr>
          <a:xfrm>
            <a:off x="311700" y="107125"/>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a:solidFill>
                  <a:srgbClr val="0274AB"/>
                </a:solidFill>
              </a:rPr>
              <a:t>Assessment - CER Rubric</a:t>
            </a:r>
            <a:endParaRPr b="1">
              <a:solidFill>
                <a:srgbClr val="0274AB"/>
              </a:solidFill>
            </a:endParaRPr>
          </a:p>
        </p:txBody>
      </p:sp>
      <p:pic>
        <p:nvPicPr>
          <p:cNvPr id="83" name="Google Shape;83;p5"/>
          <p:cNvPicPr preferRelativeResize="0"/>
          <p:nvPr/>
        </p:nvPicPr>
        <p:blipFill rotWithShape="1">
          <a:blip r:embed="rId3">
            <a:alphaModFix/>
          </a:blip>
          <a:srcRect b="0" l="0" r="0" t="1555"/>
          <a:stretch/>
        </p:blipFill>
        <p:spPr>
          <a:xfrm>
            <a:off x="480963" y="652238"/>
            <a:ext cx="8442874" cy="3991436"/>
          </a:xfrm>
          <a:prstGeom prst="rect">
            <a:avLst/>
          </a:prstGeom>
          <a:noFill/>
          <a:ln>
            <a:noFill/>
          </a:ln>
        </p:spPr>
      </p:pic>
      <p:sp>
        <p:nvSpPr>
          <p:cNvPr id="84" name="Google Shape;84;p5"/>
          <p:cNvSpPr txBox="1"/>
          <p:nvPr/>
        </p:nvSpPr>
        <p:spPr>
          <a:xfrm>
            <a:off x="888338" y="4552500"/>
            <a:ext cx="7628100" cy="473700"/>
          </a:xfrm>
          <a:prstGeom prst="rect">
            <a:avLst/>
          </a:prstGeom>
          <a:noFill/>
          <a:ln>
            <a:noFill/>
          </a:ln>
        </p:spPr>
        <p:txBody>
          <a:bodyPr anchorCtr="0" anchor="t" bIns="91425" lIns="91425" spcFirstLastPara="1" rIns="91425" wrap="square" tIns="91425">
            <a:noAutofit/>
          </a:bodyPr>
          <a:lstStyle/>
          <a:p>
            <a:pPr indent="0" lvl="0" marL="0" marR="0" rtl="0" algn="l">
              <a:lnSpc>
                <a:spcPct val="125000"/>
              </a:lnSpc>
              <a:spcBef>
                <a:spcPts val="1000"/>
              </a:spcBef>
              <a:spcAft>
                <a:spcPts val="0"/>
              </a:spcAft>
              <a:buClr>
                <a:srgbClr val="000000"/>
              </a:buClr>
              <a:buSzPts val="1100"/>
              <a:buFont typeface="Arial"/>
              <a:buNone/>
            </a:pPr>
            <a:r>
              <a:rPr b="0" i="1" lang="en" sz="1000" u="none" cap="none" strike="noStrike">
                <a:solidFill>
                  <a:schemeClr val="dk2"/>
                </a:solidFill>
                <a:latin typeface="Proxima Nova"/>
                <a:ea typeface="Proxima Nova"/>
                <a:cs typeface="Proxima Nova"/>
                <a:sym typeface="Proxima Nova"/>
              </a:rPr>
              <a:t>Source: </a:t>
            </a:r>
            <a:r>
              <a:rPr b="0" i="1" lang="en" sz="1000" u="sng" cap="none" strike="noStrike">
                <a:solidFill>
                  <a:schemeClr val="dk2"/>
                </a:solidFill>
                <a:latin typeface="Proxima Nova"/>
                <a:ea typeface="Proxima Nova"/>
                <a:cs typeface="Proxima Nova"/>
                <a:sym typeface="Proxima Nova"/>
                <a:hlinkClick r:id="rId4">
                  <a:extLst>
                    <a:ext uri="{A12FA001-AC4F-418D-AE19-62706E023703}">
                      <ahyp:hlinkClr val="tx"/>
                    </a:ext>
                  </a:extLst>
                </a:hlinkClick>
              </a:rPr>
              <a:t>https://www.chemedx.org/article/implementing-claim-evidence-reasoning-framework-chemistry-classroom</a:t>
            </a:r>
            <a:endParaRPr b="0" i="0" sz="1000" u="none" cap="none" strike="noStrike">
              <a:solidFill>
                <a:schemeClr val="dk2"/>
              </a:solidFill>
              <a:latin typeface="Proxima Nova"/>
              <a:ea typeface="Proxima Nova"/>
              <a:cs typeface="Proxima Nova"/>
              <a:sym typeface="Proxima Nova"/>
            </a:endParaRPr>
          </a:p>
        </p:txBody>
      </p:sp>
      <p:sp>
        <p:nvSpPr>
          <p:cNvPr id="85" name="Google Shape;85;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6"/>
          <p:cNvSpPr txBox="1"/>
          <p:nvPr>
            <p:ph idx="2" type="body"/>
          </p:nvPr>
        </p:nvSpPr>
        <p:spPr>
          <a:xfrm>
            <a:off x="4939500" y="280175"/>
            <a:ext cx="3837000" cy="45447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What do you think of this rubric? Would you make changes?</a:t>
            </a:r>
            <a:endParaRPr sz="2400">
              <a:latin typeface="Proxima Nova Semibold"/>
              <a:ea typeface="Proxima Nova Semibold"/>
              <a:cs typeface="Proxima Nova Semibold"/>
              <a:sym typeface="Proxima Nova Semibold"/>
            </a:endParaRPr>
          </a:p>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_____________________</a:t>
            </a:r>
            <a:endParaRPr sz="2400">
              <a:latin typeface="Proxima Nova Semibold"/>
              <a:ea typeface="Proxima Nova Semibold"/>
              <a:cs typeface="Proxima Nova Semibold"/>
              <a:sym typeface="Proxima Nova Semibold"/>
            </a:endParaRPr>
          </a:p>
          <a:p>
            <a:pPr indent="0" lvl="0" marL="0" rtl="0" algn="l">
              <a:lnSpc>
                <a:spcPct val="100000"/>
              </a:lnSpc>
              <a:spcBef>
                <a:spcPts val="1000"/>
              </a:spcBef>
              <a:spcAft>
                <a:spcPts val="0"/>
              </a:spcAft>
              <a:buSzPts val="1800"/>
              <a:buNone/>
            </a:pPr>
            <a:r>
              <a:rPr lang="en" sz="2400">
                <a:latin typeface="Proxima Nova Semibold"/>
                <a:ea typeface="Proxima Nova Semibold"/>
                <a:cs typeface="Proxima Nova Semibold"/>
                <a:sym typeface="Proxima Nova Semibold"/>
              </a:rPr>
              <a:t>How have others assessed CER work?</a:t>
            </a:r>
            <a:endParaRPr sz="2400">
              <a:latin typeface="Proxima Nova Semibold"/>
              <a:ea typeface="Proxima Nova Semibold"/>
              <a:cs typeface="Proxima Nova Semibold"/>
              <a:sym typeface="Proxima Nova Semibold"/>
            </a:endParaRPr>
          </a:p>
        </p:txBody>
      </p:sp>
      <p:sp>
        <p:nvSpPr>
          <p:cNvPr id="91" name="Google Shape;91;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92" name="Google Shape;92;p6"/>
          <p:cNvPicPr preferRelativeResize="0"/>
          <p:nvPr/>
        </p:nvPicPr>
        <p:blipFill rotWithShape="1">
          <a:blip r:embed="rId3">
            <a:alphaModFix/>
          </a:blip>
          <a:srcRect b="0" l="0" r="0" t="0"/>
          <a:stretch/>
        </p:blipFill>
        <p:spPr>
          <a:xfrm>
            <a:off x="568101" y="769801"/>
            <a:ext cx="3565450" cy="3565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6" name="Shape 96"/>
        <p:cNvGrpSpPr/>
        <p:nvPr/>
      </p:nvGrpSpPr>
      <p:grpSpPr>
        <a:xfrm>
          <a:off x="0" y="0"/>
          <a:ext cx="0" cy="0"/>
          <a:chOff x="0" y="0"/>
          <a:chExt cx="0" cy="0"/>
        </a:xfrm>
      </p:grpSpPr>
      <p:sp>
        <p:nvSpPr>
          <p:cNvPr id="97" name="Google Shape;97;p7"/>
          <p:cNvSpPr txBox="1"/>
          <p:nvPr>
            <p:ph type="title"/>
          </p:nvPr>
        </p:nvSpPr>
        <p:spPr>
          <a:xfrm>
            <a:off x="311700" y="245900"/>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a:solidFill>
                  <a:srgbClr val="0274AB"/>
                </a:solidFill>
              </a:rPr>
              <a:t>Moving from Claims to Informed Action</a:t>
            </a:r>
            <a:endParaRPr b="1">
              <a:solidFill>
                <a:srgbClr val="0274AB"/>
              </a:solidFill>
            </a:endParaRPr>
          </a:p>
        </p:txBody>
      </p:sp>
      <p:sp>
        <p:nvSpPr>
          <p:cNvPr id="98" name="Google Shape;98;p7"/>
          <p:cNvSpPr txBox="1"/>
          <p:nvPr>
            <p:ph idx="1" type="body"/>
          </p:nvPr>
        </p:nvSpPr>
        <p:spPr>
          <a:xfrm>
            <a:off x="3593650" y="1448900"/>
            <a:ext cx="4068900" cy="2532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a:t>Complete the “Make your Claim” and “Conclusions from Investigations” boxes in the </a:t>
            </a:r>
            <a:r>
              <a:rPr lang="en" u="sng"/>
              <a:t>Moving from Claims to Informed Action</a:t>
            </a:r>
            <a:r>
              <a:rPr lang="en"/>
              <a:t> worksheet </a:t>
            </a:r>
            <a:endParaRPr/>
          </a:p>
          <a:p>
            <a:pPr indent="0" lvl="0" marL="0" rtl="0" algn="l">
              <a:lnSpc>
                <a:spcPct val="100000"/>
              </a:lnSpc>
              <a:spcBef>
                <a:spcPts val="1600"/>
              </a:spcBef>
              <a:spcAft>
                <a:spcPts val="1600"/>
              </a:spcAft>
              <a:buSzPts val="1800"/>
              <a:buNone/>
            </a:pPr>
            <a:r>
              <a:rPr lang="en"/>
              <a:t>Page 22 </a:t>
            </a:r>
            <a:endParaRPr sz="1200"/>
          </a:p>
        </p:txBody>
      </p:sp>
      <p:sp>
        <p:nvSpPr>
          <p:cNvPr id="99" name="Google Shape;99;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pic>
        <p:nvPicPr>
          <p:cNvPr id="100" name="Google Shape;100;p7"/>
          <p:cNvPicPr preferRelativeResize="0"/>
          <p:nvPr/>
        </p:nvPicPr>
        <p:blipFill rotWithShape="1">
          <a:blip r:embed="rId3">
            <a:alphaModFix/>
          </a:blip>
          <a:srcRect b="0" l="0" r="0" t="0"/>
          <a:stretch/>
        </p:blipFill>
        <p:spPr>
          <a:xfrm>
            <a:off x="7159873" y="4205075"/>
            <a:ext cx="1514150" cy="851750"/>
          </a:xfrm>
          <a:prstGeom prst="rect">
            <a:avLst/>
          </a:prstGeom>
          <a:noFill/>
          <a:ln>
            <a:noFill/>
          </a:ln>
        </p:spPr>
      </p:pic>
      <p:pic>
        <p:nvPicPr>
          <p:cNvPr id="101" name="Google Shape;101;p7"/>
          <p:cNvPicPr preferRelativeResize="0"/>
          <p:nvPr/>
        </p:nvPicPr>
        <p:blipFill rotWithShape="1">
          <a:blip r:embed="rId4">
            <a:alphaModFix/>
          </a:blip>
          <a:srcRect b="119" l="0" r="0" t="119"/>
          <a:stretch/>
        </p:blipFill>
        <p:spPr>
          <a:xfrm>
            <a:off x="717075" y="1106498"/>
            <a:ext cx="2668234" cy="3443651"/>
          </a:xfrm>
          <a:prstGeom prst="rect">
            <a:avLst/>
          </a:prstGeom>
          <a:noFill/>
          <a:ln cap="flat" cmpd="sng" w="19050">
            <a:solidFill>
              <a:srgbClr val="FFFFFF"/>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40"/>
          <p:cNvSpPr txBox="1"/>
          <p:nvPr>
            <p:ph type="title"/>
          </p:nvPr>
        </p:nvSpPr>
        <p:spPr>
          <a:xfrm>
            <a:off x="311700" y="1211056"/>
            <a:ext cx="8520600" cy="1022478"/>
          </a:xfrm>
          <a:prstGeom prst="rect">
            <a:avLst/>
          </a:prstGeom>
          <a:noFill/>
          <a:ln>
            <a:noFill/>
          </a:ln>
        </p:spPr>
        <p:txBody>
          <a:bodyPr anchorCtr="0" anchor="b" bIns="91425" lIns="91425" spcFirstLastPara="1" rIns="91425" wrap="square" tIns="91425">
            <a:noAutofit/>
          </a:bodyPr>
          <a:lstStyle/>
          <a:p>
            <a:pPr indent="0" lvl="0" marL="0" rtl="0" algn="ctr">
              <a:lnSpc>
                <a:spcPct val="90000"/>
              </a:lnSpc>
              <a:spcBef>
                <a:spcPts val="0"/>
              </a:spcBef>
              <a:spcAft>
                <a:spcPts val="0"/>
              </a:spcAft>
              <a:buSzPts val="4200"/>
              <a:buNone/>
            </a:pPr>
            <a:r>
              <a:rPr b="1" lang="en" sz="7000">
                <a:solidFill>
                  <a:srgbClr val="0274AB"/>
                </a:solidFill>
                <a:latin typeface="Arial"/>
                <a:ea typeface="Arial"/>
                <a:cs typeface="Arial"/>
                <a:sym typeface="Arial"/>
              </a:rPr>
              <a:t>Activity 4.2</a:t>
            </a:r>
            <a:endParaRPr sz="7000">
              <a:solidFill>
                <a:schemeClr val="dk2"/>
              </a:solidFill>
            </a:endParaRPr>
          </a:p>
        </p:txBody>
      </p:sp>
      <p:sp>
        <p:nvSpPr>
          <p:cNvPr id="107" name="Google Shape;107;p40"/>
          <p:cNvSpPr txBox="1"/>
          <p:nvPr>
            <p:ph idx="1" type="body"/>
          </p:nvPr>
        </p:nvSpPr>
        <p:spPr>
          <a:xfrm>
            <a:off x="311700" y="2398426"/>
            <a:ext cx="8520600" cy="2054599"/>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1600"/>
              </a:spcAft>
              <a:buSzPts val="1800"/>
              <a:buNone/>
            </a:pPr>
            <a:r>
              <a:rPr lang="en" sz="3600" u="sng"/>
              <a:t>Bolstering Youth Voice in Action</a:t>
            </a:r>
            <a:endParaRPr/>
          </a:p>
        </p:txBody>
      </p:sp>
      <p:sp>
        <p:nvSpPr>
          <p:cNvPr id="108" name="Google Shape;108;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0"/>
          <p:cNvSpPr txBox="1"/>
          <p:nvPr>
            <p:ph type="ctrTitle"/>
          </p:nvPr>
        </p:nvSpPr>
        <p:spPr>
          <a:xfrm>
            <a:off x="311700" y="784650"/>
            <a:ext cx="8520600" cy="7926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200"/>
              <a:buNone/>
            </a:pPr>
            <a:r>
              <a:rPr lang="en" sz="4800">
                <a:solidFill>
                  <a:srgbClr val="0274AB"/>
                </a:solidFill>
              </a:rPr>
              <a:t>Environmental Phenomenon </a:t>
            </a:r>
            <a:endParaRPr sz="4800">
              <a:solidFill>
                <a:srgbClr val="0274AB"/>
              </a:solidFill>
            </a:endParaRPr>
          </a:p>
        </p:txBody>
      </p:sp>
      <p:sp>
        <p:nvSpPr>
          <p:cNvPr id="114" name="Google Shape;114;p10"/>
          <p:cNvSpPr txBox="1"/>
          <p:nvPr>
            <p:ph idx="1" type="subTitle"/>
          </p:nvPr>
        </p:nvSpPr>
        <p:spPr>
          <a:xfrm>
            <a:off x="311700" y="1577250"/>
            <a:ext cx="8520600" cy="15420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 sz="2400"/>
              <a:t>[Insert a CER statement from Activity 1]</a:t>
            </a:r>
            <a:endParaRPr sz="2400"/>
          </a:p>
        </p:txBody>
      </p:sp>
      <p:pic>
        <p:nvPicPr>
          <p:cNvPr id="115" name="Google Shape;115;p10"/>
          <p:cNvPicPr preferRelativeResize="0"/>
          <p:nvPr/>
        </p:nvPicPr>
        <p:blipFill rotWithShape="1">
          <a:blip r:embed="rId3">
            <a:alphaModFix/>
          </a:blip>
          <a:srcRect b="119" l="0" r="0" t="119"/>
          <a:stretch/>
        </p:blipFill>
        <p:spPr>
          <a:xfrm>
            <a:off x="424600" y="3360799"/>
            <a:ext cx="1158376" cy="1494999"/>
          </a:xfrm>
          <a:prstGeom prst="rect">
            <a:avLst/>
          </a:prstGeom>
          <a:noFill/>
          <a:ln cap="flat" cmpd="sng" w="19050">
            <a:solidFill>
              <a:srgbClr val="FFFFFF"/>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WEE">
  <a:themeElements>
    <a:clrScheme name="Simple Light">
      <a:dk1>
        <a:srgbClr val="FFFFFF"/>
      </a:dk1>
      <a:lt1>
        <a:srgbClr val="039BE5"/>
      </a:lt1>
      <a:dk2>
        <a:srgbClr val="404040"/>
      </a:dk2>
      <a:lt2>
        <a:srgbClr val="EEEEEE"/>
      </a:lt2>
      <a:accent1>
        <a:srgbClr val="FF791A"/>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